
<file path=[Content_Types].xml><?xml version="1.0" encoding="utf-8"?>
<Types xmlns="http://schemas.openxmlformats.org/package/2006/content-types">
  <Default Extension="png" ContentType="image/png"/>
  <Default Extension="wmf" ContentType="image/x-w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142"/>
  </p:notesMasterIdLst>
  <p:handoutMasterIdLst>
    <p:handoutMasterId r:id="rId143"/>
  </p:handoutMasterIdLst>
  <p:sldIdLst>
    <p:sldId id="1346" r:id="rId2"/>
    <p:sldId id="1323" r:id="rId3"/>
    <p:sldId id="1470" r:id="rId4"/>
    <p:sldId id="1601" r:id="rId5"/>
    <p:sldId id="1599" r:id="rId6"/>
    <p:sldId id="1437" r:id="rId7"/>
    <p:sldId id="1439" r:id="rId8"/>
    <p:sldId id="1440" r:id="rId9"/>
    <p:sldId id="1441" r:id="rId10"/>
    <p:sldId id="1443" r:id="rId11"/>
    <p:sldId id="1446" r:id="rId12"/>
    <p:sldId id="1602" r:id="rId13"/>
    <p:sldId id="1748" r:id="rId14"/>
    <p:sldId id="1471" r:id="rId15"/>
    <p:sldId id="1447" r:id="rId16"/>
    <p:sldId id="1609" r:id="rId17"/>
    <p:sldId id="1606" r:id="rId18"/>
    <p:sldId id="1448" r:id="rId19"/>
    <p:sldId id="1449" r:id="rId20"/>
    <p:sldId id="1450" r:id="rId21"/>
    <p:sldId id="1451" r:id="rId22"/>
    <p:sldId id="1452" r:id="rId23"/>
    <p:sldId id="1453" r:id="rId24"/>
    <p:sldId id="1454" r:id="rId25"/>
    <p:sldId id="1455" r:id="rId26"/>
    <p:sldId id="1456" r:id="rId27"/>
    <p:sldId id="1457" r:id="rId28"/>
    <p:sldId id="1458" r:id="rId29"/>
    <p:sldId id="1472" r:id="rId30"/>
    <p:sldId id="1459" r:id="rId31"/>
    <p:sldId id="1460" r:id="rId32"/>
    <p:sldId id="1461" r:id="rId33"/>
    <p:sldId id="1462" r:id="rId34"/>
    <p:sldId id="1463" r:id="rId35"/>
    <p:sldId id="1465" r:id="rId36"/>
    <p:sldId id="1466" r:id="rId37"/>
    <p:sldId id="1467" r:id="rId38"/>
    <p:sldId id="1468" r:id="rId39"/>
    <p:sldId id="1469" r:id="rId40"/>
    <p:sldId id="1473" r:id="rId41"/>
    <p:sldId id="1477" r:id="rId42"/>
    <p:sldId id="1474" r:id="rId43"/>
    <p:sldId id="1475" r:id="rId44"/>
    <p:sldId id="1476" r:id="rId45"/>
    <p:sldId id="1607" r:id="rId46"/>
    <p:sldId id="1596" r:id="rId47"/>
    <p:sldId id="1597" r:id="rId48"/>
    <p:sldId id="1598" r:id="rId49"/>
    <p:sldId id="1421" r:id="rId50"/>
    <p:sldId id="1478" r:id="rId51"/>
    <p:sldId id="1479" r:id="rId52"/>
    <p:sldId id="1480" r:id="rId53"/>
    <p:sldId id="1481" r:id="rId54"/>
    <p:sldId id="1482" r:id="rId55"/>
    <p:sldId id="1483" r:id="rId56"/>
    <p:sldId id="1484" r:id="rId57"/>
    <p:sldId id="1485" r:id="rId58"/>
    <p:sldId id="1486" r:id="rId59"/>
    <p:sldId id="1487" r:id="rId60"/>
    <p:sldId id="1488" r:id="rId61"/>
    <p:sldId id="1501" r:id="rId62"/>
    <p:sldId id="1503" r:id="rId63"/>
    <p:sldId id="1502" r:id="rId64"/>
    <p:sldId id="1504" r:id="rId65"/>
    <p:sldId id="1494" r:id="rId66"/>
    <p:sldId id="1490" r:id="rId67"/>
    <p:sldId id="1491" r:id="rId68"/>
    <p:sldId id="1505" r:id="rId69"/>
    <p:sldId id="1493" r:id="rId70"/>
    <p:sldId id="1495" r:id="rId71"/>
    <p:sldId id="1496" r:id="rId72"/>
    <p:sldId id="1497" r:id="rId73"/>
    <p:sldId id="1498" r:id="rId74"/>
    <p:sldId id="1499" r:id="rId75"/>
    <p:sldId id="1500" r:id="rId76"/>
    <p:sldId id="1557" r:id="rId77"/>
    <p:sldId id="1515" r:id="rId78"/>
    <p:sldId id="1516" r:id="rId79"/>
    <p:sldId id="1517" r:id="rId80"/>
    <p:sldId id="1518" r:id="rId81"/>
    <p:sldId id="1519" r:id="rId82"/>
    <p:sldId id="1520" r:id="rId83"/>
    <p:sldId id="1521" r:id="rId84"/>
    <p:sldId id="1522" r:id="rId85"/>
    <p:sldId id="1523" r:id="rId86"/>
    <p:sldId id="1524" r:id="rId87"/>
    <p:sldId id="1525" r:id="rId88"/>
    <p:sldId id="1526" r:id="rId89"/>
    <p:sldId id="1527" r:id="rId90"/>
    <p:sldId id="1528" r:id="rId91"/>
    <p:sldId id="1529" r:id="rId92"/>
    <p:sldId id="1608" r:id="rId93"/>
    <p:sldId id="1558" r:id="rId94"/>
    <p:sldId id="1593" r:id="rId95"/>
    <p:sldId id="1531" r:id="rId96"/>
    <p:sldId id="1532" r:id="rId97"/>
    <p:sldId id="1533" r:id="rId98"/>
    <p:sldId id="1534" r:id="rId99"/>
    <p:sldId id="1535" r:id="rId100"/>
    <p:sldId id="1539" r:id="rId101"/>
    <p:sldId id="1538" r:id="rId102"/>
    <p:sldId id="1540" r:id="rId103"/>
    <p:sldId id="1541" r:id="rId104"/>
    <p:sldId id="1542" r:id="rId105"/>
    <p:sldId id="1543" r:id="rId106"/>
    <p:sldId id="1537" r:id="rId107"/>
    <p:sldId id="1594" r:id="rId108"/>
    <p:sldId id="1595" r:id="rId109"/>
    <p:sldId id="1560" r:id="rId110"/>
    <p:sldId id="1552" r:id="rId111"/>
    <p:sldId id="1553" r:id="rId112"/>
    <p:sldId id="1554" r:id="rId113"/>
    <p:sldId id="1555" r:id="rId114"/>
    <p:sldId id="1561" r:id="rId115"/>
    <p:sldId id="1562" r:id="rId116"/>
    <p:sldId id="1563" r:id="rId117"/>
    <p:sldId id="1564" r:id="rId118"/>
    <p:sldId id="1566" r:id="rId119"/>
    <p:sldId id="1567" r:id="rId120"/>
    <p:sldId id="1568" r:id="rId121"/>
    <p:sldId id="1569" r:id="rId122"/>
    <p:sldId id="1570" r:id="rId123"/>
    <p:sldId id="1571" r:id="rId124"/>
    <p:sldId id="1572" r:id="rId125"/>
    <p:sldId id="1573" r:id="rId126"/>
    <p:sldId id="1574" r:id="rId127"/>
    <p:sldId id="1575" r:id="rId128"/>
    <p:sldId id="1576" r:id="rId129"/>
    <p:sldId id="1577" r:id="rId130"/>
    <p:sldId id="1578" r:id="rId131"/>
    <p:sldId id="1579" r:id="rId132"/>
    <p:sldId id="1580" r:id="rId133"/>
    <p:sldId id="1581" r:id="rId134"/>
    <p:sldId id="1582" r:id="rId135"/>
    <p:sldId id="1583" r:id="rId136"/>
    <p:sldId id="1584" r:id="rId137"/>
    <p:sldId id="1585" r:id="rId138"/>
    <p:sldId id="1586" r:id="rId139"/>
    <p:sldId id="1587" r:id="rId140"/>
    <p:sldId id="1430" r:id="rId141"/>
  </p:sldIdLst>
  <p:sldSz cx="9144000" cy="6858000" type="screen4x3"/>
  <p:notesSz cx="6858000" cy="9144000"/>
  <p:defaultTextStyle>
    <a:defPPr>
      <a:defRPr lang="zh-CN"/>
    </a:defPPr>
    <a:lvl1pPr algn="l" rtl="0" fontAlgn="base">
      <a:spcBef>
        <a:spcPct val="0"/>
      </a:spcBef>
      <a:spcAft>
        <a:spcPct val="0"/>
      </a:spcAft>
      <a:defRPr kumimoji="1" b="1" kern="1200">
        <a:solidFill>
          <a:schemeClr val="tx1"/>
        </a:solidFill>
        <a:latin typeface="Tahoma" panose="020B0604030504040204" pitchFamily="34" charset="0"/>
        <a:ea typeface="宋体" panose="02010600030101010101" pitchFamily="2" charset="-122"/>
        <a:cs typeface="+mn-cs"/>
      </a:defRPr>
    </a:lvl1pPr>
    <a:lvl2pPr marL="457200" algn="l" rtl="0" fontAlgn="base">
      <a:spcBef>
        <a:spcPct val="0"/>
      </a:spcBef>
      <a:spcAft>
        <a:spcPct val="0"/>
      </a:spcAft>
      <a:defRPr kumimoji="1" b="1" kern="1200">
        <a:solidFill>
          <a:schemeClr val="tx1"/>
        </a:solidFill>
        <a:latin typeface="Tahoma" panose="020B0604030504040204" pitchFamily="34" charset="0"/>
        <a:ea typeface="宋体" panose="02010600030101010101" pitchFamily="2" charset="-122"/>
        <a:cs typeface="+mn-cs"/>
      </a:defRPr>
    </a:lvl2pPr>
    <a:lvl3pPr marL="914400" algn="l" rtl="0" fontAlgn="base">
      <a:spcBef>
        <a:spcPct val="0"/>
      </a:spcBef>
      <a:spcAft>
        <a:spcPct val="0"/>
      </a:spcAft>
      <a:defRPr kumimoji="1" b="1" kern="1200">
        <a:solidFill>
          <a:schemeClr val="tx1"/>
        </a:solidFill>
        <a:latin typeface="Tahoma" panose="020B0604030504040204" pitchFamily="34" charset="0"/>
        <a:ea typeface="宋体" panose="02010600030101010101" pitchFamily="2" charset="-122"/>
        <a:cs typeface="+mn-cs"/>
      </a:defRPr>
    </a:lvl3pPr>
    <a:lvl4pPr marL="1371600" algn="l" rtl="0" fontAlgn="base">
      <a:spcBef>
        <a:spcPct val="0"/>
      </a:spcBef>
      <a:spcAft>
        <a:spcPct val="0"/>
      </a:spcAft>
      <a:defRPr kumimoji="1" b="1" kern="1200">
        <a:solidFill>
          <a:schemeClr val="tx1"/>
        </a:solidFill>
        <a:latin typeface="Tahoma" panose="020B0604030504040204" pitchFamily="34" charset="0"/>
        <a:ea typeface="宋体" panose="02010600030101010101" pitchFamily="2" charset="-122"/>
        <a:cs typeface="+mn-cs"/>
      </a:defRPr>
    </a:lvl4pPr>
    <a:lvl5pPr marL="1828800" algn="l" rtl="0" fontAlgn="base">
      <a:spcBef>
        <a:spcPct val="0"/>
      </a:spcBef>
      <a:spcAft>
        <a:spcPct val="0"/>
      </a:spcAft>
      <a:defRPr kumimoji="1" b="1" kern="120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kumimoji="1" b="1" kern="1200">
        <a:solidFill>
          <a:schemeClr val="tx1"/>
        </a:solidFill>
        <a:latin typeface="Tahoma" panose="020B0604030504040204" pitchFamily="34" charset="0"/>
        <a:ea typeface="宋体" panose="02010600030101010101" pitchFamily="2" charset="-122"/>
        <a:cs typeface="+mn-cs"/>
      </a:defRPr>
    </a:lvl6pPr>
    <a:lvl7pPr marL="2743200" algn="l" defTabSz="914400" rtl="0" eaLnBrk="1" latinLnBrk="0" hangingPunct="1">
      <a:defRPr kumimoji="1" b="1" kern="1200">
        <a:solidFill>
          <a:schemeClr val="tx1"/>
        </a:solidFill>
        <a:latin typeface="Tahoma" panose="020B0604030504040204" pitchFamily="34" charset="0"/>
        <a:ea typeface="宋体" panose="02010600030101010101" pitchFamily="2" charset="-122"/>
        <a:cs typeface="+mn-cs"/>
      </a:defRPr>
    </a:lvl7pPr>
    <a:lvl8pPr marL="3200400" algn="l" defTabSz="914400" rtl="0" eaLnBrk="1" latinLnBrk="0" hangingPunct="1">
      <a:defRPr kumimoji="1" b="1" kern="1200">
        <a:solidFill>
          <a:schemeClr val="tx1"/>
        </a:solidFill>
        <a:latin typeface="Tahoma" panose="020B0604030504040204" pitchFamily="34" charset="0"/>
        <a:ea typeface="宋体" panose="02010600030101010101" pitchFamily="2" charset="-122"/>
        <a:cs typeface="+mn-cs"/>
      </a:defRPr>
    </a:lvl8pPr>
    <a:lvl9pPr marL="3657600" algn="l" defTabSz="914400" rtl="0" eaLnBrk="1" latinLnBrk="0" hangingPunct="1">
      <a:defRPr kumimoji="1" b="1" kern="1200">
        <a:solidFill>
          <a:schemeClr val="tx1"/>
        </a:solidFill>
        <a:latin typeface="Tahoma" panose="020B060403050404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63">
          <p15:clr>
            <a:srgbClr val="A4A3A4"/>
          </p15:clr>
        </p15:guide>
      </p15:sldGuideLst>
    </p:ext>
    <p:ext uri="{2D200454-40CA-4A62-9FC3-DE9A4176ACB9}">
      <p15:notesGuideLst xmlns:p15="http://schemas.microsoft.com/office/powerpoint/2012/main">
        <p15:guide id="1" orient="horz" pos="2880">
          <p15:clr>
            <a:srgbClr val="A4A3A4"/>
          </p15:clr>
        </p15:guide>
        <p15:guide id="2" pos="2147">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ACA00"/>
    <a:srgbClr val="3366FF"/>
    <a:srgbClr val="0000CC"/>
    <a:srgbClr val="6699FF"/>
    <a:srgbClr val="000066"/>
    <a:srgbClr val="66FFCC"/>
    <a:srgbClr val="66CCFF"/>
    <a:srgbClr val="029A1B"/>
    <a:srgbClr val="C0C0C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64" autoAdjust="0"/>
    <p:restoredTop sz="89335" autoAdjust="0"/>
  </p:normalViewPr>
  <p:slideViewPr>
    <p:cSldViewPr snapToGrid="0">
      <p:cViewPr>
        <p:scale>
          <a:sx n="100" d="100"/>
          <a:sy n="100" d="100"/>
        </p:scale>
        <p:origin x="510" y="-714"/>
      </p:cViewPr>
      <p:guideLst>
        <p:guide orient="horz" pos="2160"/>
        <p:guide pos="2863"/>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0"/>
    </p:cViewPr>
  </p:sorterViewPr>
  <p:notesViewPr>
    <p:cSldViewPr snapToGrid="0">
      <p:cViewPr>
        <p:scale>
          <a:sx n="100" d="100"/>
          <a:sy n="100" d="100"/>
        </p:scale>
        <p:origin x="-2832" y="228"/>
      </p:cViewPr>
      <p:guideLst>
        <p:guide orient="horz" pos="2880"/>
        <p:guide pos="2147"/>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notesMaster" Target="notesMasters/notesMaster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9570" name="Rectangle 2"/>
          <p:cNvSpPr>
            <a:spLocks noGrp="1" noChangeArrowheads="1"/>
          </p:cNvSpPr>
          <p:nvPr>
            <p:ph type="hdr" sz="quarter"/>
          </p:nvPr>
        </p:nvSpPr>
        <p:spPr bwMode="auto">
          <a:xfrm>
            <a:off x="0" y="0"/>
            <a:ext cx="2971800" cy="457200"/>
          </a:xfrm>
          <a:prstGeom prst="rect">
            <a:avLst/>
          </a:prstGeom>
          <a:noFill/>
          <a:ln w="9525">
            <a:noFill/>
            <a:miter lim="800000"/>
          </a:ln>
          <a:effectLst/>
        </p:spPr>
        <p:txBody>
          <a:bodyPr vert="horz" wrap="square" lIns="91440" tIns="45720" rIns="91440" bIns="45720" numCol="1" anchor="t" anchorCtr="0" compatLnSpc="1"/>
          <a:lstStyle>
            <a:lvl1pPr algn="l">
              <a:defRPr sz="1200" b="0">
                <a:latin typeface="Times New Roman" panose="02020603050405020304" pitchFamily="18" charset="0"/>
                <a:ea typeface="宋体" panose="02010600030101010101" pitchFamily="2" charset="-122"/>
              </a:defRPr>
            </a:lvl1pPr>
          </a:lstStyle>
          <a:p>
            <a:pPr>
              <a:defRPr/>
            </a:pPr>
            <a:endParaRPr lang="en-US" altLang="zh-CN"/>
          </a:p>
        </p:txBody>
      </p:sp>
      <p:sp>
        <p:nvSpPr>
          <p:cNvPr id="109571" name="Rectangle 3"/>
          <p:cNvSpPr>
            <a:spLocks noGrp="1" noChangeArrowheads="1"/>
          </p:cNvSpPr>
          <p:nvPr>
            <p:ph type="dt" sz="quarter" idx="1"/>
          </p:nvPr>
        </p:nvSpPr>
        <p:spPr bwMode="auto">
          <a:xfrm>
            <a:off x="3884613" y="0"/>
            <a:ext cx="2971800" cy="457200"/>
          </a:xfrm>
          <a:prstGeom prst="rect">
            <a:avLst/>
          </a:prstGeom>
          <a:noFill/>
          <a:ln w="9525">
            <a:noFill/>
            <a:miter lim="800000"/>
          </a:ln>
          <a:effectLst/>
        </p:spPr>
        <p:txBody>
          <a:bodyPr vert="horz" wrap="square" lIns="91440" tIns="45720" rIns="91440" bIns="45720" numCol="1" anchor="t" anchorCtr="0" compatLnSpc="1"/>
          <a:lstStyle>
            <a:lvl1pPr algn="r">
              <a:defRPr sz="1200" b="0">
                <a:latin typeface="Times New Roman" panose="02020603050405020304" pitchFamily="18" charset="0"/>
                <a:ea typeface="宋体" panose="02010600030101010101" pitchFamily="2" charset="-122"/>
              </a:defRPr>
            </a:lvl1pPr>
          </a:lstStyle>
          <a:p>
            <a:pPr>
              <a:defRPr/>
            </a:pPr>
            <a:endParaRPr lang="en-US" altLang="zh-CN"/>
          </a:p>
        </p:txBody>
      </p:sp>
      <p:sp>
        <p:nvSpPr>
          <p:cNvPr id="109572" name="Rectangle 4"/>
          <p:cNvSpPr>
            <a:spLocks noGrp="1" noChangeArrowheads="1"/>
          </p:cNvSpPr>
          <p:nvPr>
            <p:ph type="ftr" sz="quarter" idx="2"/>
          </p:nvPr>
        </p:nvSpPr>
        <p:spPr bwMode="auto">
          <a:xfrm>
            <a:off x="0" y="8685213"/>
            <a:ext cx="2971800" cy="457200"/>
          </a:xfrm>
          <a:prstGeom prst="rect">
            <a:avLst/>
          </a:prstGeom>
          <a:noFill/>
          <a:ln w="9525">
            <a:noFill/>
            <a:miter lim="800000"/>
          </a:ln>
          <a:effectLst/>
        </p:spPr>
        <p:txBody>
          <a:bodyPr vert="horz" wrap="square" lIns="91440" tIns="45720" rIns="91440" bIns="45720" numCol="1" anchor="b" anchorCtr="0" compatLnSpc="1"/>
          <a:lstStyle>
            <a:lvl1pPr algn="l">
              <a:defRPr sz="1200" b="0">
                <a:latin typeface="Times New Roman" panose="02020603050405020304" pitchFamily="18" charset="0"/>
                <a:ea typeface="宋体" panose="02010600030101010101" pitchFamily="2" charset="-122"/>
              </a:defRPr>
            </a:lvl1pPr>
          </a:lstStyle>
          <a:p>
            <a:pPr>
              <a:defRPr/>
            </a:pPr>
            <a:endParaRPr lang="en-US" altLang="zh-CN"/>
          </a:p>
        </p:txBody>
      </p:sp>
      <p:sp>
        <p:nvSpPr>
          <p:cNvPr id="109573" name="Rectangle 5"/>
          <p:cNvSpPr>
            <a:spLocks noGrp="1" noChangeArrowheads="1"/>
          </p:cNvSpPr>
          <p:nvPr>
            <p:ph type="sldNum" sz="quarter" idx="3"/>
          </p:nvPr>
        </p:nvSpPr>
        <p:spPr bwMode="auto">
          <a:xfrm>
            <a:off x="3884613" y="8685213"/>
            <a:ext cx="2971800" cy="457200"/>
          </a:xfrm>
          <a:prstGeom prst="rect">
            <a:avLst/>
          </a:prstGeom>
          <a:noFill/>
          <a:ln w="9525">
            <a:noFill/>
            <a:miter lim="800000"/>
          </a:ln>
          <a:effectLst/>
        </p:spPr>
        <p:txBody>
          <a:bodyPr vert="horz" wrap="square" lIns="91440" tIns="45720" rIns="91440" bIns="45720" numCol="1" anchor="b" anchorCtr="0" compatLnSpc="1"/>
          <a:lstStyle>
            <a:lvl1pPr algn="r">
              <a:defRPr sz="1200" b="0">
                <a:latin typeface="Times New Roman" panose="02020603050405020304" pitchFamily="18" charset="0"/>
                <a:ea typeface="宋体" panose="02010600030101010101" pitchFamily="2" charset="-122"/>
              </a:defRPr>
            </a:lvl1pPr>
          </a:lstStyle>
          <a:p>
            <a:pPr>
              <a:defRPr/>
            </a:pPr>
            <a:fld id="{3B4577F0-ED67-4FFE-A316-3B3AEC2EA4D6}" type="slidenum">
              <a:rPr lang="en-US" altLang="zh-CN"/>
              <a:t>‹#›</a:t>
            </a:fld>
            <a:endParaRPr lang="en-US" altLang="zh-CN"/>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9154" name="Rectangle 2"/>
          <p:cNvSpPr>
            <a:spLocks noGrp="1" noChangeArrowheads="1"/>
          </p:cNvSpPr>
          <p:nvPr>
            <p:ph type="hdr" sz="quarter"/>
          </p:nvPr>
        </p:nvSpPr>
        <p:spPr bwMode="auto">
          <a:xfrm>
            <a:off x="0" y="0"/>
            <a:ext cx="2971800" cy="457200"/>
          </a:xfrm>
          <a:prstGeom prst="rect">
            <a:avLst/>
          </a:prstGeom>
          <a:noFill/>
          <a:ln w="9525">
            <a:noFill/>
            <a:miter lim="800000"/>
          </a:ln>
          <a:effectLst/>
        </p:spPr>
        <p:txBody>
          <a:bodyPr vert="horz" wrap="square" lIns="91440" tIns="45720" rIns="91440" bIns="45720" numCol="1" anchor="t" anchorCtr="0" compatLnSpc="1"/>
          <a:lstStyle>
            <a:lvl1pPr algn="l">
              <a:defRPr sz="1200" b="0">
                <a:latin typeface="Times New Roman" panose="02020603050405020304" pitchFamily="18" charset="0"/>
                <a:ea typeface="宋体" panose="02010600030101010101" pitchFamily="2" charset="-122"/>
              </a:defRPr>
            </a:lvl1pPr>
          </a:lstStyle>
          <a:p>
            <a:pPr>
              <a:defRPr/>
            </a:pPr>
            <a:endParaRPr lang="en-US" altLang="zh-CN"/>
          </a:p>
        </p:txBody>
      </p:sp>
      <p:sp>
        <p:nvSpPr>
          <p:cNvPr id="49155" name="Rectangle 3"/>
          <p:cNvSpPr>
            <a:spLocks noGrp="1" noChangeArrowheads="1"/>
          </p:cNvSpPr>
          <p:nvPr>
            <p:ph type="dt" idx="1"/>
          </p:nvPr>
        </p:nvSpPr>
        <p:spPr bwMode="auto">
          <a:xfrm>
            <a:off x="3884613" y="0"/>
            <a:ext cx="2971800" cy="457200"/>
          </a:xfrm>
          <a:prstGeom prst="rect">
            <a:avLst/>
          </a:prstGeom>
          <a:noFill/>
          <a:ln w="9525">
            <a:noFill/>
            <a:miter lim="800000"/>
          </a:ln>
          <a:effectLst/>
        </p:spPr>
        <p:txBody>
          <a:bodyPr vert="horz" wrap="square" lIns="91440" tIns="45720" rIns="91440" bIns="45720" numCol="1" anchor="t" anchorCtr="0" compatLnSpc="1"/>
          <a:lstStyle>
            <a:lvl1pPr algn="r">
              <a:defRPr sz="1200" b="0">
                <a:latin typeface="Times New Roman" panose="02020603050405020304" pitchFamily="18" charset="0"/>
                <a:ea typeface="宋体" panose="02010600030101010101" pitchFamily="2" charset="-122"/>
              </a:defRPr>
            </a:lvl1pPr>
          </a:lstStyle>
          <a:p>
            <a:pPr>
              <a:defRPr/>
            </a:pPr>
            <a:endParaRPr lang="en-US" altLang="zh-CN"/>
          </a:p>
        </p:txBody>
      </p:sp>
      <p:sp>
        <p:nvSpPr>
          <p:cNvPr id="11162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ln>
        </p:spPr>
      </p:sp>
      <p:sp>
        <p:nvSpPr>
          <p:cNvPr id="49157" name="Rectangle 5"/>
          <p:cNvSpPr>
            <a:spLocks noGrp="1" noChangeArrowheads="1"/>
          </p:cNvSpPr>
          <p:nvPr>
            <p:ph type="body" sz="quarter" idx="3"/>
          </p:nvPr>
        </p:nvSpPr>
        <p:spPr bwMode="auto">
          <a:xfrm>
            <a:off x="685800" y="4343400"/>
            <a:ext cx="5486400" cy="4114800"/>
          </a:xfrm>
          <a:prstGeom prst="rect">
            <a:avLst/>
          </a:prstGeom>
          <a:noFill/>
          <a:ln w="9525">
            <a:noFill/>
            <a:miter lim="800000"/>
          </a:ln>
          <a:effectLst/>
        </p:spPr>
        <p:txBody>
          <a:bodyPr vert="horz" wrap="square" lIns="91440" tIns="45720" rIns="91440" bIns="45720" numCol="1" anchor="t" anchorCtr="0" compatLnSpc="1"/>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49158" name="Rectangle 6"/>
          <p:cNvSpPr>
            <a:spLocks noGrp="1" noChangeArrowheads="1"/>
          </p:cNvSpPr>
          <p:nvPr>
            <p:ph type="ftr" sz="quarter" idx="4"/>
          </p:nvPr>
        </p:nvSpPr>
        <p:spPr bwMode="auto">
          <a:xfrm>
            <a:off x="0" y="8685213"/>
            <a:ext cx="2971800" cy="457200"/>
          </a:xfrm>
          <a:prstGeom prst="rect">
            <a:avLst/>
          </a:prstGeom>
          <a:noFill/>
          <a:ln w="9525">
            <a:noFill/>
            <a:miter lim="800000"/>
          </a:ln>
          <a:effectLst/>
        </p:spPr>
        <p:txBody>
          <a:bodyPr vert="horz" wrap="square" lIns="91440" tIns="45720" rIns="91440" bIns="45720" numCol="1" anchor="b" anchorCtr="0" compatLnSpc="1"/>
          <a:lstStyle>
            <a:lvl1pPr algn="l">
              <a:defRPr sz="1200" b="0">
                <a:latin typeface="Times New Roman" panose="02020603050405020304" pitchFamily="18" charset="0"/>
                <a:ea typeface="宋体" panose="02010600030101010101" pitchFamily="2" charset="-122"/>
              </a:defRPr>
            </a:lvl1pPr>
          </a:lstStyle>
          <a:p>
            <a:pPr>
              <a:defRPr/>
            </a:pPr>
            <a:endParaRPr lang="en-US" altLang="zh-CN"/>
          </a:p>
        </p:txBody>
      </p:sp>
      <p:sp>
        <p:nvSpPr>
          <p:cNvPr id="49159" name="Rectangle 7"/>
          <p:cNvSpPr>
            <a:spLocks noGrp="1" noChangeArrowheads="1"/>
          </p:cNvSpPr>
          <p:nvPr>
            <p:ph type="sldNum" sz="quarter" idx="5"/>
          </p:nvPr>
        </p:nvSpPr>
        <p:spPr bwMode="auto">
          <a:xfrm>
            <a:off x="3884613" y="8685213"/>
            <a:ext cx="2971800" cy="457200"/>
          </a:xfrm>
          <a:prstGeom prst="rect">
            <a:avLst/>
          </a:prstGeom>
          <a:noFill/>
          <a:ln w="9525">
            <a:noFill/>
            <a:miter lim="800000"/>
          </a:ln>
          <a:effectLst/>
        </p:spPr>
        <p:txBody>
          <a:bodyPr vert="horz" wrap="square" lIns="91440" tIns="45720" rIns="91440" bIns="45720" numCol="1" anchor="b" anchorCtr="0" compatLnSpc="1"/>
          <a:lstStyle>
            <a:lvl1pPr algn="r">
              <a:defRPr sz="1200" b="0">
                <a:latin typeface="Times New Roman" panose="02020603050405020304" pitchFamily="18" charset="0"/>
                <a:ea typeface="宋体" panose="02010600030101010101" pitchFamily="2" charset="-122"/>
              </a:defRPr>
            </a:lvl1pPr>
          </a:lstStyle>
          <a:p>
            <a:pPr>
              <a:defRPr/>
            </a:pPr>
            <a:fld id="{E46A9642-FD4A-45CC-9F4F-8E10AB9AB4AA}" type="slidenum">
              <a:rPr lang="en-US" altLang="zh-CN"/>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30000"/>
      </a:spcBef>
      <a:spcAft>
        <a:spcPct val="0"/>
      </a:spcAft>
      <a:defRPr kumimoji="1" sz="12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30000"/>
      </a:spcBef>
      <a:spcAft>
        <a:spcPct val="0"/>
      </a:spcAft>
      <a:defRPr kumimoji="1" sz="12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30000"/>
      </a:spcBef>
      <a:spcAft>
        <a:spcPct val="0"/>
      </a:spcAft>
      <a:defRPr kumimoji="1" sz="12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30000"/>
      </a:spcBef>
      <a:spcAft>
        <a:spcPct val="0"/>
      </a:spcAft>
      <a:defRPr kumimoji="1" sz="12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576296D1-E5AE-4B9D-879B-9C26B33FA9CE}" type="slidenum">
              <a:rPr lang="zh-CN" altLang="en-US"/>
              <a:t>2</a:t>
            </a:fld>
            <a:endParaRPr lang="en-US" altLang="zh-CN"/>
          </a:p>
        </p:txBody>
      </p:sp>
      <p:sp>
        <p:nvSpPr>
          <p:cNvPr id="151554" name="Rectangle 2"/>
          <p:cNvSpPr>
            <a:spLocks noGrp="1" noRot="1" noChangeAspect="1" noChangeArrowheads="1" noTextEdit="1"/>
          </p:cNvSpPr>
          <p:nvPr>
            <p:ph type="sldImg"/>
          </p:nvPr>
        </p:nvSpPr>
        <p:spPr/>
      </p:sp>
      <p:sp>
        <p:nvSpPr>
          <p:cNvPr id="151555" name="Rectangle 3"/>
          <p:cNvSpPr>
            <a:spLocks noGrp="1" noChangeArrowheads="1"/>
          </p:cNvSpPr>
          <p:nvPr>
            <p:ph type="body" idx="1"/>
          </p:nvPr>
        </p:nvSpPr>
        <p:spPr/>
        <p:txBody>
          <a:bodyPr/>
          <a:lstStyle/>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a:t>点击打包下载中招</a:t>
            </a:r>
          </a:p>
        </p:txBody>
      </p:sp>
      <p:sp>
        <p:nvSpPr>
          <p:cNvPr id="4" name="灯片编号占位符 3"/>
          <p:cNvSpPr>
            <a:spLocks noGrp="1"/>
          </p:cNvSpPr>
          <p:nvPr>
            <p:ph type="sldNum" sz="quarter" idx="10"/>
          </p:nvPr>
        </p:nvSpPr>
        <p:spPr/>
        <p:txBody>
          <a:bodyPr/>
          <a:lstStyle/>
          <a:p>
            <a:pPr>
              <a:defRPr/>
            </a:pPr>
            <a:fld id="{E46A9642-FD4A-45CC-9F4F-8E10AB9AB4AA}" type="slidenum">
              <a:rPr lang="en-US" altLang="zh-CN" smtClean="0"/>
              <a:t>61</a:t>
            </a:fld>
            <a:endParaRPr lang="en-US" altLang="zh-CN"/>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a:t>常用手法：页面过期，让用户点击确定</a:t>
            </a:r>
          </a:p>
        </p:txBody>
      </p:sp>
      <p:sp>
        <p:nvSpPr>
          <p:cNvPr id="4" name="灯片编号占位符 3"/>
          <p:cNvSpPr>
            <a:spLocks noGrp="1"/>
          </p:cNvSpPr>
          <p:nvPr>
            <p:ph type="sldNum" sz="quarter" idx="10"/>
          </p:nvPr>
        </p:nvSpPr>
        <p:spPr/>
        <p:txBody>
          <a:bodyPr/>
          <a:lstStyle/>
          <a:p>
            <a:pPr>
              <a:defRPr/>
            </a:pPr>
            <a:fld id="{E46A9642-FD4A-45CC-9F4F-8E10AB9AB4AA}" type="slidenum">
              <a:rPr lang="en-US" altLang="zh-CN" smtClean="0"/>
              <a:t>62</a:t>
            </a:fld>
            <a:endParaRPr lang="en-US" altLang="zh-CN"/>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a:t>输入用户名、口令中招。界面与</a:t>
            </a:r>
            <a:r>
              <a:rPr lang="en-US" altLang="zh-CN" dirty="0"/>
              <a:t>163</a:t>
            </a:r>
            <a:r>
              <a:rPr lang="zh-CN" altLang="en-US" dirty="0"/>
              <a:t>的一致</a:t>
            </a:r>
          </a:p>
        </p:txBody>
      </p:sp>
      <p:sp>
        <p:nvSpPr>
          <p:cNvPr id="4" name="灯片编号占位符 3"/>
          <p:cNvSpPr>
            <a:spLocks noGrp="1"/>
          </p:cNvSpPr>
          <p:nvPr>
            <p:ph type="sldNum" sz="quarter" idx="10"/>
          </p:nvPr>
        </p:nvSpPr>
        <p:spPr/>
        <p:txBody>
          <a:bodyPr/>
          <a:lstStyle/>
          <a:p>
            <a:pPr>
              <a:defRPr/>
            </a:pPr>
            <a:fld id="{E46A9642-FD4A-45CC-9F4F-8E10AB9AB4AA}" type="slidenum">
              <a:rPr lang="en-US" altLang="zh-CN" smtClean="0"/>
              <a:t>63</a:t>
            </a:fld>
            <a:endParaRPr lang="en-US" altLang="zh-CN"/>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E46A9642-FD4A-45CC-9F4F-8E10AB9AB4AA}" type="slidenum">
              <a:rPr lang="en-US" altLang="zh-CN" smtClean="0"/>
              <a:t>64</a:t>
            </a:fld>
            <a:endParaRPr lang="en-US" altLang="zh-CN"/>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defRPr/>
            </a:pPr>
            <a:r>
              <a:rPr lang="zh-CN" altLang="en-US" sz="1200" dirty="0"/>
              <a:t>这种方法比较古老。</a:t>
            </a:r>
          </a:p>
          <a:p>
            <a:endParaRPr lang="zh-CN" altLang="en-US" dirty="0"/>
          </a:p>
        </p:txBody>
      </p:sp>
      <p:sp>
        <p:nvSpPr>
          <p:cNvPr id="4" name="灯片编号占位符 3"/>
          <p:cNvSpPr>
            <a:spLocks noGrp="1"/>
          </p:cNvSpPr>
          <p:nvPr>
            <p:ph type="sldNum" sz="quarter" idx="10"/>
          </p:nvPr>
        </p:nvSpPr>
        <p:spPr/>
        <p:txBody>
          <a:bodyPr/>
          <a:lstStyle/>
          <a:p>
            <a:pPr>
              <a:defRPr/>
            </a:pPr>
            <a:fld id="{E46A9642-FD4A-45CC-9F4F-8E10AB9AB4AA}" type="slidenum">
              <a:rPr lang="en-US" altLang="zh-CN" smtClean="0"/>
              <a:t>79</a:t>
            </a:fld>
            <a:endParaRPr lang="en-US" altLang="zh-CN"/>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defRPr/>
            </a:pPr>
            <a:r>
              <a:rPr lang="zh-CN" altLang="en-US" sz="1200" dirty="0"/>
              <a:t>服务程序是一类长期运行的应用程序，它不需要界面或可视化输出，能够设置为在操作系统启动时自动开始运行，而不需要用户登录来运行它。</a:t>
            </a:r>
          </a:p>
          <a:p>
            <a:endParaRPr lang="zh-CN" altLang="en-US" dirty="0"/>
          </a:p>
        </p:txBody>
      </p:sp>
      <p:sp>
        <p:nvSpPr>
          <p:cNvPr id="4" name="灯片编号占位符 3"/>
          <p:cNvSpPr>
            <a:spLocks noGrp="1"/>
          </p:cNvSpPr>
          <p:nvPr>
            <p:ph type="sldNum" sz="quarter" idx="10"/>
          </p:nvPr>
        </p:nvSpPr>
        <p:spPr/>
        <p:txBody>
          <a:bodyPr/>
          <a:lstStyle/>
          <a:p>
            <a:pPr>
              <a:defRPr/>
            </a:pPr>
            <a:fld id="{E46A9642-FD4A-45CC-9F4F-8E10AB9AB4AA}" type="slidenum">
              <a:rPr lang="en-US" altLang="zh-CN" smtClean="0"/>
              <a:t>82</a:t>
            </a:fld>
            <a:endParaRPr lang="en-US" altLang="zh-CN"/>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E46A9642-FD4A-45CC-9F4F-8E10AB9AB4AA}" type="slidenum">
              <a:rPr lang="en-US" altLang="zh-CN" smtClean="0"/>
              <a:t>84</a:t>
            </a:fld>
            <a:endParaRPr lang="en-US" altLang="zh-CN"/>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dirty="0" err="1"/>
              <a:t>DDoS</a:t>
            </a:r>
            <a:r>
              <a:rPr lang="zh-CN" altLang="en-US" dirty="0"/>
              <a:t>攻击，让管理员重启机器</a:t>
            </a:r>
          </a:p>
        </p:txBody>
      </p:sp>
      <p:sp>
        <p:nvSpPr>
          <p:cNvPr id="4" name="灯片编号占位符 3"/>
          <p:cNvSpPr>
            <a:spLocks noGrp="1"/>
          </p:cNvSpPr>
          <p:nvPr>
            <p:ph type="sldNum" sz="quarter" idx="10"/>
          </p:nvPr>
        </p:nvSpPr>
        <p:spPr/>
        <p:txBody>
          <a:bodyPr/>
          <a:lstStyle/>
          <a:p>
            <a:pPr>
              <a:defRPr/>
            </a:pPr>
            <a:fld id="{E46A9642-FD4A-45CC-9F4F-8E10AB9AB4AA}" type="slidenum">
              <a:rPr lang="en-US" altLang="zh-CN" smtClean="0"/>
              <a:t>92</a:t>
            </a:fld>
            <a:endParaRPr lang="en-US" altLang="zh-CN"/>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576296D1-E5AE-4B9D-879B-9C26B33FA9CE}" type="slidenum">
              <a:rPr lang="zh-CN" altLang="en-US"/>
              <a:t>114</a:t>
            </a:fld>
            <a:endParaRPr lang="en-US" altLang="zh-CN"/>
          </a:p>
        </p:txBody>
      </p:sp>
      <p:sp>
        <p:nvSpPr>
          <p:cNvPr id="151554" name="Rectangle 2"/>
          <p:cNvSpPr>
            <a:spLocks noGrp="1" noRot="1" noChangeAspect="1" noChangeArrowheads="1" noTextEdit="1"/>
          </p:cNvSpPr>
          <p:nvPr>
            <p:ph type="sldImg"/>
          </p:nvPr>
        </p:nvSpPr>
        <p:spPr/>
      </p:sp>
      <p:sp>
        <p:nvSpPr>
          <p:cNvPr id="151555" name="Rectangle 3"/>
          <p:cNvSpPr>
            <a:spLocks noGrp="1" noChangeArrowheads="1"/>
          </p:cNvSpPr>
          <p:nvPr>
            <p:ph type="body" idx="1"/>
          </p:nvPr>
        </p:nvSpPr>
        <p:spPr/>
        <p:txBody>
          <a:bodyPr/>
          <a:lstStyle/>
          <a:p>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a:t>与江湖女中豪杰</a:t>
            </a:r>
            <a:r>
              <a:rPr lang="en-US" altLang="zh-CN" dirty="0" err="1"/>
              <a:t>wollf</a:t>
            </a:r>
            <a:r>
              <a:rPr lang="zh-CN" altLang="en-US" dirty="0"/>
              <a:t>结为连理</a:t>
            </a:r>
          </a:p>
        </p:txBody>
      </p:sp>
      <p:sp>
        <p:nvSpPr>
          <p:cNvPr id="4" name="灯片编号占位符 3"/>
          <p:cNvSpPr>
            <a:spLocks noGrp="1"/>
          </p:cNvSpPr>
          <p:nvPr>
            <p:ph type="sldNum" sz="quarter" idx="10"/>
          </p:nvPr>
        </p:nvSpPr>
        <p:spPr/>
        <p:txBody>
          <a:bodyPr/>
          <a:lstStyle/>
          <a:p>
            <a:pPr>
              <a:defRPr/>
            </a:pPr>
            <a:fld id="{E46A9642-FD4A-45CC-9F4F-8E10AB9AB4AA}" type="slidenum">
              <a:rPr lang="en-US" altLang="zh-CN" smtClean="0"/>
              <a:t>115</a:t>
            </a:fld>
            <a:endParaRPr lang="en-US" alt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7C5981FA-305B-4836-9AFC-730574CC7A68}" type="slidenum">
              <a:rPr lang="en-US" altLang="zh-CN"/>
              <a:t>6</a:t>
            </a:fld>
            <a:endParaRPr lang="en-US" altLang="zh-CN"/>
          </a:p>
        </p:txBody>
      </p:sp>
      <p:sp>
        <p:nvSpPr>
          <p:cNvPr id="1230850" name="Rectangle 2"/>
          <p:cNvSpPr>
            <a:spLocks noGrp="1" noRot="1" noChangeAspect="1" noChangeArrowheads="1" noTextEdit="1"/>
          </p:cNvSpPr>
          <p:nvPr>
            <p:ph type="sldImg"/>
          </p:nvPr>
        </p:nvSpPr>
        <p:spPr/>
      </p:sp>
      <p:sp>
        <p:nvSpPr>
          <p:cNvPr id="1230851" name="Rectangle 3"/>
          <p:cNvSpPr>
            <a:spLocks noGrp="1" noChangeArrowheads="1"/>
          </p:cNvSpPr>
          <p:nvPr>
            <p:ph type="body" idx="1"/>
          </p:nvPr>
        </p:nvSpPr>
        <p:spPr>
          <a:xfrm>
            <a:off x="685800" y="4343400"/>
            <a:ext cx="5486400" cy="4114800"/>
          </a:xfrm>
        </p:spPr>
        <p:txBody>
          <a:bodyPr/>
          <a:lstStyle/>
          <a:p>
            <a:r>
              <a:rPr lang="zh-CN" altLang="en-US" dirty="0"/>
              <a:t>希腊将领奥德修斯 </a:t>
            </a:r>
          </a:p>
          <a:p>
            <a:r>
              <a:rPr lang="zh-CN" altLang="en-US" dirty="0"/>
              <a:t>为什么要把这样的黑客工具叫做特洛伊木马呢？我们可以进行这样的对比：入侵者即黑客，相当于希腊军队，他想要入侵的是某个主机，相当于特洛伊城。而该主机比较安全，黑客无法从正面攻入该主机。因此，黑客使用一个迷惑性的外壳包装了恶意的木马程序，并诱使主机的用户自己将木马程序下载到主机中并执行。当木马执行后，黑客就可以利用木马所突破的通道进入主机中。这不是非常类似于</a:t>
            </a:r>
            <a:r>
              <a:rPr lang="zh-CN" altLang="en-US" dirty="0">
                <a:latin typeface="Arial" panose="020B0604020202020204"/>
              </a:rPr>
              <a:t>“</a:t>
            </a:r>
            <a:r>
              <a:rPr lang="zh-CN" altLang="en-US" dirty="0"/>
              <a:t>特洛伊战争</a:t>
            </a:r>
            <a:r>
              <a:rPr lang="zh-CN" altLang="en-US" dirty="0">
                <a:latin typeface="Arial" panose="020B0604020202020204"/>
              </a:rPr>
              <a:t>”</a:t>
            </a:r>
            <a:r>
              <a:rPr lang="zh-CN" altLang="en-US" dirty="0"/>
              <a:t>？这就是特洛伊木马之所以称为特洛伊木马的原因。</a:t>
            </a:r>
            <a:endParaRPr lang="en-US" altLang="zh-CN" dirty="0"/>
          </a:p>
          <a:p>
            <a:r>
              <a:rPr kumimoji="1" lang="zh-CN" altLang="en-US" sz="1200" kern="0" dirty="0">
                <a:solidFill>
                  <a:schemeClr val="tx1"/>
                </a:solidFill>
                <a:latin typeface="Arial" panose="020B0604020202020204" pitchFamily="34" charset="0"/>
                <a:ea typeface="宋体" panose="02010600030101010101" pitchFamily="2" charset="-122"/>
                <a:cs typeface="+mn-cs"/>
              </a:rPr>
              <a:t>来源于</a:t>
            </a:r>
            <a:r>
              <a:rPr kumimoji="1" lang="en-US" altLang="zh-CN" sz="1200" kern="0" dirty="0">
                <a:solidFill>
                  <a:schemeClr val="tx1"/>
                </a:solidFill>
                <a:latin typeface="Arial" panose="020B0604020202020204" pitchFamily="34" charset="0"/>
                <a:ea typeface="宋体" panose="02010600030101010101" pitchFamily="2" charset="-122"/>
                <a:cs typeface="+mn-cs"/>
              </a:rPr>
              <a:t>《</a:t>
            </a:r>
            <a:r>
              <a:rPr kumimoji="1" lang="zh-CN" altLang="en-US" sz="1200" kern="0" dirty="0">
                <a:solidFill>
                  <a:schemeClr val="tx1"/>
                </a:solidFill>
                <a:latin typeface="Arial" panose="020B0604020202020204" pitchFamily="34" charset="0"/>
                <a:ea typeface="宋体" panose="02010600030101010101" pitchFamily="2" charset="-122"/>
                <a:cs typeface="+mn-cs"/>
              </a:rPr>
              <a:t>荷马史诗</a:t>
            </a:r>
            <a:r>
              <a:rPr kumimoji="1" lang="en-US" altLang="zh-CN" sz="1200" kern="0" dirty="0">
                <a:solidFill>
                  <a:schemeClr val="tx1"/>
                </a:solidFill>
                <a:latin typeface="Arial" panose="020B0604020202020204" pitchFamily="34" charset="0"/>
                <a:ea typeface="宋体" panose="02010600030101010101" pitchFamily="2" charset="-122"/>
                <a:cs typeface="+mn-cs"/>
              </a:rPr>
              <a:t>》</a:t>
            </a:r>
            <a:r>
              <a:rPr kumimoji="1" lang="zh-CN" altLang="en-US" sz="1200" kern="0" dirty="0">
                <a:solidFill>
                  <a:schemeClr val="tx1"/>
                </a:solidFill>
                <a:latin typeface="Arial" panose="020B0604020202020204" pitchFamily="34" charset="0"/>
                <a:ea typeface="宋体" panose="02010600030101010101" pitchFamily="2" charset="-122"/>
                <a:cs typeface="+mn-cs"/>
              </a:rPr>
              <a:t>，</a:t>
            </a:r>
            <a:r>
              <a:rPr kumimoji="1" lang="zh-CN" altLang="en-US" sz="1200" b="1" i="0" u="none" strike="noStrike" kern="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rPr>
              <a:t>如今黑客程序借用其名，</a:t>
            </a:r>
            <a:endParaRPr lang="zh-CN" alt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576296D1-E5AE-4B9D-879B-9C26B33FA9CE}" type="slidenum">
              <a:rPr lang="zh-CN" altLang="en-US"/>
              <a:t>136</a:t>
            </a:fld>
            <a:endParaRPr lang="en-US" altLang="zh-CN"/>
          </a:p>
        </p:txBody>
      </p:sp>
      <p:sp>
        <p:nvSpPr>
          <p:cNvPr id="151554" name="Rectangle 2"/>
          <p:cNvSpPr>
            <a:spLocks noGrp="1" noRot="1" noChangeAspect="1" noChangeArrowheads="1" noTextEdit="1"/>
          </p:cNvSpPr>
          <p:nvPr>
            <p:ph type="sldImg"/>
          </p:nvPr>
        </p:nvSpPr>
        <p:spPr/>
      </p:sp>
      <p:sp>
        <p:nvSpPr>
          <p:cNvPr id="151555" name="Rectangle 3"/>
          <p:cNvSpPr>
            <a:spLocks noGrp="1" noChangeArrowheads="1"/>
          </p:cNvSpPr>
          <p:nvPr>
            <p:ph type="body" idx="1"/>
          </p:nvPr>
        </p:nvSpPr>
        <p:spPr/>
        <p:txBody>
          <a:bodyPr/>
          <a:lstStyle/>
          <a:p>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7"/>
          <p:cNvSpPr>
            <a:spLocks noGrp="1" noChangeArrowheads="1"/>
          </p:cNvSpPr>
          <p:nvPr>
            <p:ph type="sldNum" sz="quarter" idx="5"/>
          </p:nvPr>
        </p:nvSpPr>
        <p:spPr>
          <a:noFill/>
        </p:spPr>
        <p:txBody>
          <a:bodyPr/>
          <a:lstStyle/>
          <a:p>
            <a:fld id="{98D00620-6178-46C5-8F20-2517766D17DD}" type="slidenum">
              <a:rPr lang="zh-CN" altLang="en-US"/>
              <a:t>140</a:t>
            </a:fld>
            <a:endParaRPr lang="en-US" altLang="zh-CN"/>
          </a:p>
        </p:txBody>
      </p:sp>
      <p:sp>
        <p:nvSpPr>
          <p:cNvPr id="151555" name="Rectangle 2"/>
          <p:cNvSpPr>
            <a:spLocks noGrp="1" noRot="1" noChangeAspect="1" noChangeArrowheads="1" noTextEdit="1"/>
          </p:cNvSpPr>
          <p:nvPr>
            <p:ph type="sldImg"/>
          </p:nvPr>
        </p:nvSpPr>
        <p:spPr>
          <a:solidFill>
            <a:srgbClr val="FFFFFF"/>
          </a:solidFill>
        </p:spPr>
      </p:sp>
      <p:sp>
        <p:nvSpPr>
          <p:cNvPr id="151556"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ltLang="zh-CN"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defRPr/>
            </a:pPr>
            <a:r>
              <a:rPr kumimoji="1" lang="zh-CN" altLang="zh-CN" sz="1200" kern="1200" dirty="0">
                <a:solidFill>
                  <a:schemeClr val="tx1"/>
                </a:solidFill>
                <a:latin typeface="Times New Roman" panose="02020603050405020304" pitchFamily="18" charset="0"/>
                <a:ea typeface="宋体" panose="02010600030101010101" pitchFamily="2" charset="-122"/>
                <a:cs typeface="+mn-cs"/>
              </a:rPr>
              <a:t>黏虫技术是一种计算机间谍木马编程理论技巧。最大特点就是在攻击对象的敏感输入框（例如：账户、密码、转账等）前面再加一个文本输入框，用户肉眼一般难以分辨，这样的结果就是用户将敏感信息输入</a:t>
            </a:r>
            <a:r>
              <a:rPr kumimoji="1" lang="zh-CN" altLang="en-US" sz="1200" kern="1200" dirty="0">
                <a:solidFill>
                  <a:schemeClr val="tx1"/>
                </a:solidFill>
                <a:latin typeface="Times New Roman" panose="02020603050405020304" pitchFamily="18" charset="0"/>
                <a:ea typeface="宋体" panose="02010600030101010101" pitchFamily="2" charset="-122"/>
                <a:cs typeface="+mn-cs"/>
              </a:rPr>
              <a:t>木马程序</a:t>
            </a:r>
            <a:r>
              <a:rPr kumimoji="1" lang="zh-CN" altLang="zh-CN" sz="1200" kern="1200" dirty="0">
                <a:solidFill>
                  <a:schemeClr val="tx1"/>
                </a:solidFill>
                <a:latin typeface="Times New Roman" panose="02020603050405020304" pitchFamily="18" charset="0"/>
                <a:ea typeface="宋体" panose="02010600030101010101" pitchFamily="2" charset="-122"/>
                <a:cs typeface="+mn-cs"/>
              </a:rPr>
              <a:t>中，最终导致用户信息或者财产受到侵犯。</a:t>
            </a:r>
          </a:p>
          <a:p>
            <a:endParaRPr lang="zh-CN" altLang="en-US" dirty="0"/>
          </a:p>
        </p:txBody>
      </p:sp>
      <p:sp>
        <p:nvSpPr>
          <p:cNvPr id="4" name="灯片编号占位符 3"/>
          <p:cNvSpPr>
            <a:spLocks noGrp="1"/>
          </p:cNvSpPr>
          <p:nvPr>
            <p:ph type="sldNum" sz="quarter" idx="10"/>
          </p:nvPr>
        </p:nvSpPr>
        <p:spPr/>
        <p:txBody>
          <a:bodyPr/>
          <a:lstStyle/>
          <a:p>
            <a:pPr>
              <a:defRPr/>
            </a:pPr>
            <a:fld id="{E46A9642-FD4A-45CC-9F4F-8E10AB9AB4AA}" type="slidenum">
              <a:rPr lang="en-US" altLang="zh-CN" smtClean="0"/>
              <a:t>17</a:t>
            </a:fld>
            <a:endParaRPr lang="en-US" alt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a:t>现在基本上都是混合型</a:t>
            </a:r>
          </a:p>
        </p:txBody>
      </p:sp>
      <p:sp>
        <p:nvSpPr>
          <p:cNvPr id="4" name="灯片编号占位符 3"/>
          <p:cNvSpPr>
            <a:spLocks noGrp="1"/>
          </p:cNvSpPr>
          <p:nvPr>
            <p:ph type="sldNum" sz="quarter" idx="10"/>
          </p:nvPr>
        </p:nvSpPr>
        <p:spPr/>
        <p:txBody>
          <a:bodyPr/>
          <a:lstStyle/>
          <a:p>
            <a:pPr>
              <a:defRPr/>
            </a:pPr>
            <a:fld id="{E46A9642-FD4A-45CC-9F4F-8E10AB9AB4AA}" type="slidenum">
              <a:rPr lang="en-US" altLang="zh-CN" smtClean="0"/>
              <a:t>18</a:t>
            </a:fld>
            <a:endParaRPr lang="en-US" altLang="zh-C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576296D1-E5AE-4B9D-879B-9C26B33FA9CE}" type="slidenum">
              <a:rPr lang="zh-CN" altLang="en-US"/>
              <a:t>40</a:t>
            </a:fld>
            <a:endParaRPr lang="en-US" altLang="zh-CN"/>
          </a:p>
        </p:txBody>
      </p:sp>
      <p:sp>
        <p:nvSpPr>
          <p:cNvPr id="151554" name="Rectangle 2"/>
          <p:cNvSpPr>
            <a:spLocks noGrp="1" noRot="1" noChangeAspect="1" noChangeArrowheads="1" noTextEdit="1"/>
          </p:cNvSpPr>
          <p:nvPr>
            <p:ph type="sldImg"/>
          </p:nvPr>
        </p:nvSpPr>
        <p:spPr/>
      </p:sp>
      <p:sp>
        <p:nvSpPr>
          <p:cNvPr id="151555" name="Rectangle 3"/>
          <p:cNvSpPr>
            <a:spLocks noGrp="1" noChangeArrowheads="1"/>
          </p:cNvSpPr>
          <p:nvPr>
            <p:ph type="body" idx="1"/>
          </p:nvPr>
        </p:nvSpPr>
        <p:spPr/>
        <p:txBody>
          <a:bodyPr/>
          <a:lstStyle/>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32967452-4F76-45B7-9363-E2D33D30E586}" type="slidenum">
              <a:rPr lang="en-US" altLang="zh-CN"/>
              <a:t>41</a:t>
            </a:fld>
            <a:endParaRPr lang="en-US" altLang="zh-CN"/>
          </a:p>
        </p:txBody>
      </p:sp>
      <p:sp>
        <p:nvSpPr>
          <p:cNvPr id="1241090" name="Rectangle 2"/>
          <p:cNvSpPr>
            <a:spLocks noGrp="1" noRot="1" noChangeAspect="1" noChangeArrowheads="1" noTextEdit="1"/>
          </p:cNvSpPr>
          <p:nvPr>
            <p:ph type="sldImg"/>
          </p:nvPr>
        </p:nvSpPr>
        <p:spPr/>
      </p:sp>
      <p:sp>
        <p:nvSpPr>
          <p:cNvPr id="1241091" name="Rectangle 3"/>
          <p:cNvSpPr>
            <a:spLocks noGrp="1" noChangeArrowheads="1"/>
          </p:cNvSpPr>
          <p:nvPr>
            <p:ph type="body" idx="1"/>
          </p:nvPr>
        </p:nvSpPr>
        <p:spPr/>
        <p:txBody>
          <a:bodyPr/>
          <a:lstStyle/>
          <a:p>
            <a:r>
              <a:rPr lang="zh-CN" altLang="en-US"/>
              <a:t>网络客户</a:t>
            </a:r>
            <a:r>
              <a:rPr lang="en-US" altLang="zh-CN"/>
              <a:t>/</a:t>
            </a:r>
            <a:r>
              <a:rPr lang="zh-CN" altLang="en-US"/>
              <a:t>服务模式的原理是一台主机提供服务</a:t>
            </a:r>
            <a:r>
              <a:rPr lang="en-US" altLang="zh-CN"/>
              <a:t>(</a:t>
            </a:r>
            <a:r>
              <a:rPr lang="zh-CN" altLang="en-US"/>
              <a:t>服务器</a:t>
            </a:r>
            <a:r>
              <a:rPr lang="en-US" altLang="zh-CN"/>
              <a:t>)</a:t>
            </a:r>
            <a:r>
              <a:rPr lang="zh-CN" altLang="en-US"/>
              <a:t>，另一台主机接受服务</a:t>
            </a:r>
            <a:r>
              <a:rPr lang="en-US" altLang="zh-CN"/>
              <a:t>(</a:t>
            </a:r>
            <a:r>
              <a:rPr lang="zh-CN" altLang="en-US"/>
              <a:t>客户机</a:t>
            </a:r>
            <a:r>
              <a:rPr lang="en-US" altLang="zh-CN"/>
              <a:t>)</a:t>
            </a:r>
            <a:r>
              <a:rPr lang="zh-CN" altLang="en-US"/>
              <a:t>。作为服务器的主机一般会打开一个默认的端口并进行监听</a:t>
            </a:r>
            <a:r>
              <a:rPr lang="en-US" altLang="zh-CN"/>
              <a:t>(Listen), </a:t>
            </a:r>
            <a:r>
              <a:rPr lang="zh-CN" altLang="en-US"/>
              <a:t>如果有客户机向服务器的这一端口提出连接请求</a:t>
            </a:r>
            <a:r>
              <a:rPr lang="en-US" altLang="zh-CN"/>
              <a:t>(Connect Request), </a:t>
            </a:r>
            <a:r>
              <a:rPr lang="zh-CN" altLang="en-US"/>
              <a:t>服务器上的相应程序就会自动运行，来应答客户机的请求，这个程序我们称为守护进程。</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1B8BFBA5-37C9-4B2F-A3D7-0B710D96EB5B}" type="slidenum">
              <a:rPr lang="en-US" altLang="zh-CN"/>
              <a:t>42</a:t>
            </a:fld>
            <a:endParaRPr lang="en-US" altLang="zh-CN"/>
          </a:p>
        </p:txBody>
      </p:sp>
      <p:sp>
        <p:nvSpPr>
          <p:cNvPr id="1244162" name="Rectangle 2"/>
          <p:cNvSpPr>
            <a:spLocks noGrp="1" noRot="1" noChangeAspect="1" noChangeArrowheads="1" noTextEdit="1"/>
          </p:cNvSpPr>
          <p:nvPr>
            <p:ph type="sldImg"/>
          </p:nvPr>
        </p:nvSpPr>
        <p:spPr/>
      </p:sp>
      <p:sp>
        <p:nvSpPr>
          <p:cNvPr id="1244163"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a:t>曾经（好像是</a:t>
            </a:r>
            <a:r>
              <a:rPr lang="en-US" altLang="zh-CN" dirty="0"/>
              <a:t>2010</a:t>
            </a:r>
            <a:r>
              <a:rPr lang="zh-CN" altLang="en-US" dirty="0"/>
              <a:t>年）攻击工商银行的案例：攻击者在工商银行的营业网点的公共计算机上下载自己提前放在互联网上的木马，窃取</a:t>
            </a:r>
            <a:endParaRPr lang="en-US" altLang="zh-CN" dirty="0"/>
          </a:p>
          <a:p>
            <a:r>
              <a:rPr lang="zh-CN" altLang="en-US" dirty="0"/>
              <a:t>利用营业网点计算机进行网银操作的用户的用户名和密码。后来，案件发生后，所有银行网点的计算机只能上指定的网站。</a:t>
            </a:r>
            <a:endParaRPr lang="en-US" altLang="zh-CN" dirty="0"/>
          </a:p>
          <a:p>
            <a:endParaRPr lang="zh-CN" altLang="en-US" dirty="0"/>
          </a:p>
        </p:txBody>
      </p:sp>
      <p:sp>
        <p:nvSpPr>
          <p:cNvPr id="4" name="灯片编号占位符 3"/>
          <p:cNvSpPr>
            <a:spLocks noGrp="1"/>
          </p:cNvSpPr>
          <p:nvPr>
            <p:ph type="sldNum" sz="quarter" idx="10"/>
          </p:nvPr>
        </p:nvSpPr>
        <p:spPr/>
        <p:txBody>
          <a:bodyPr/>
          <a:lstStyle/>
          <a:p>
            <a:pPr>
              <a:defRPr/>
            </a:pPr>
            <a:fld id="{E46A9642-FD4A-45CC-9F4F-8E10AB9AB4AA}" type="slidenum">
              <a:rPr lang="en-US" altLang="zh-CN" smtClean="0"/>
              <a:t>53</a:t>
            </a:fld>
            <a:endParaRPr lang="en-US" altLang="zh-C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a:t>点击升级中招</a:t>
            </a:r>
          </a:p>
        </p:txBody>
      </p:sp>
      <p:sp>
        <p:nvSpPr>
          <p:cNvPr id="4" name="灯片编号占位符 3"/>
          <p:cNvSpPr>
            <a:spLocks noGrp="1"/>
          </p:cNvSpPr>
          <p:nvPr>
            <p:ph type="sldNum" sz="quarter" idx="10"/>
          </p:nvPr>
        </p:nvSpPr>
        <p:spPr/>
        <p:txBody>
          <a:bodyPr/>
          <a:lstStyle/>
          <a:p>
            <a:pPr>
              <a:defRPr/>
            </a:pPr>
            <a:fld id="{E46A9642-FD4A-45CC-9F4F-8E10AB9AB4AA}" type="slidenum">
              <a:rPr lang="en-US" altLang="zh-CN" smtClean="0"/>
              <a:t>60</a:t>
            </a:fld>
            <a:endParaRPr lang="en-US" altLang="zh-C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2" name="Group 2"/>
          <p:cNvGrpSpPr/>
          <p:nvPr/>
        </p:nvGrpSpPr>
        <p:grpSpPr bwMode="auto">
          <a:xfrm>
            <a:off x="0" y="2438400"/>
            <a:ext cx="9009063" cy="1052513"/>
            <a:chOff x="0" y="1536"/>
            <a:chExt cx="5675" cy="663"/>
          </a:xfrm>
        </p:grpSpPr>
        <p:grpSp>
          <p:nvGrpSpPr>
            <p:cNvPr id="3" name="Group 3"/>
            <p:cNvGrpSpPr/>
            <p:nvPr/>
          </p:nvGrpSpPr>
          <p:grpSpPr bwMode="auto">
            <a:xfrm>
              <a:off x="185" y="1604"/>
              <a:ext cx="449" cy="299"/>
              <a:chOff x="720" y="336"/>
              <a:chExt cx="624" cy="432"/>
            </a:xfrm>
          </p:grpSpPr>
          <p:sp>
            <p:nvSpPr>
              <p:cNvPr id="12" name="Rectangle 4"/>
              <p:cNvSpPr>
                <a:spLocks noChangeArrowheads="1"/>
              </p:cNvSpPr>
              <p:nvPr/>
            </p:nvSpPr>
            <p:spPr bwMode="auto">
              <a:xfrm>
                <a:off x="720" y="336"/>
                <a:ext cx="384" cy="432"/>
              </a:xfrm>
              <a:prstGeom prst="rect">
                <a:avLst/>
              </a:prstGeom>
              <a:solidFill>
                <a:schemeClr val="folHlink"/>
              </a:solidFill>
              <a:ln w="9525">
                <a:noFill/>
                <a:miter lim="800000"/>
              </a:ln>
              <a:effectLst/>
            </p:spPr>
            <p:txBody>
              <a:bodyPr wrap="none" anchor="ctr"/>
              <a:lstStyle/>
              <a:p>
                <a:pPr algn="ctr">
                  <a:defRPr/>
                </a:pPr>
                <a:endParaRPr lang="zh-CN" altLang="en-US">
                  <a:solidFill>
                    <a:srgbClr val="000000"/>
                  </a:solidFill>
                  <a:ea typeface="宋体" panose="02010600030101010101" pitchFamily="2" charset="-122"/>
                </a:endParaRPr>
              </a:p>
            </p:txBody>
          </p:sp>
          <p:sp>
            <p:nvSpPr>
              <p:cNvPr id="13" name="Rectangle 5"/>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w="9525">
                <a:noFill/>
                <a:miter lim="800000"/>
              </a:ln>
              <a:effectLst/>
            </p:spPr>
            <p:txBody>
              <a:bodyPr wrap="none" anchor="ctr"/>
              <a:lstStyle/>
              <a:p>
                <a:pPr algn="ctr">
                  <a:defRPr/>
                </a:pPr>
                <a:endParaRPr lang="zh-CN" altLang="en-US">
                  <a:solidFill>
                    <a:srgbClr val="000000"/>
                  </a:solidFill>
                  <a:ea typeface="宋体" panose="02010600030101010101" pitchFamily="2" charset="-122"/>
                </a:endParaRPr>
              </a:p>
            </p:txBody>
          </p:sp>
        </p:grpSp>
        <p:grpSp>
          <p:nvGrpSpPr>
            <p:cNvPr id="4" name="Group 6"/>
            <p:cNvGrpSpPr/>
            <p:nvPr/>
          </p:nvGrpSpPr>
          <p:grpSpPr bwMode="auto">
            <a:xfrm>
              <a:off x="263" y="1870"/>
              <a:ext cx="466" cy="299"/>
              <a:chOff x="912" y="2640"/>
              <a:chExt cx="672" cy="432"/>
            </a:xfrm>
          </p:grpSpPr>
          <p:sp>
            <p:nvSpPr>
              <p:cNvPr id="10" name="Rectangle 7"/>
              <p:cNvSpPr>
                <a:spLocks noChangeArrowheads="1"/>
              </p:cNvSpPr>
              <p:nvPr/>
            </p:nvSpPr>
            <p:spPr bwMode="auto">
              <a:xfrm>
                <a:off x="912" y="2640"/>
                <a:ext cx="384" cy="432"/>
              </a:xfrm>
              <a:prstGeom prst="rect">
                <a:avLst/>
              </a:prstGeom>
              <a:solidFill>
                <a:schemeClr val="accent2"/>
              </a:solidFill>
              <a:ln w="9525">
                <a:noFill/>
                <a:miter lim="800000"/>
              </a:ln>
              <a:effectLst/>
            </p:spPr>
            <p:txBody>
              <a:bodyPr wrap="none" anchor="ctr"/>
              <a:lstStyle/>
              <a:p>
                <a:pPr algn="ctr">
                  <a:defRPr/>
                </a:pPr>
                <a:endParaRPr lang="zh-CN" altLang="en-US">
                  <a:solidFill>
                    <a:srgbClr val="000000"/>
                  </a:solidFill>
                  <a:ea typeface="宋体" panose="02010600030101010101" pitchFamily="2" charset="-122"/>
                </a:endParaRPr>
              </a:p>
            </p:txBody>
          </p:sp>
          <p:sp>
            <p:nvSpPr>
              <p:cNvPr id="11" name="Rectangle 8"/>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w="9525">
                <a:noFill/>
                <a:miter lim="800000"/>
              </a:ln>
              <a:effectLst/>
            </p:spPr>
            <p:txBody>
              <a:bodyPr wrap="none" anchor="ctr"/>
              <a:lstStyle/>
              <a:p>
                <a:pPr algn="ctr">
                  <a:defRPr/>
                </a:pPr>
                <a:endParaRPr lang="zh-CN" altLang="en-US">
                  <a:solidFill>
                    <a:srgbClr val="000000"/>
                  </a:solidFill>
                  <a:ea typeface="宋体" panose="02010600030101010101" pitchFamily="2" charset="-122"/>
                </a:endParaRPr>
              </a:p>
            </p:txBody>
          </p:sp>
        </p:grpSp>
        <p:sp>
          <p:nvSpPr>
            <p:cNvPr id="7" name="Rectangle 9"/>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w="9525">
              <a:noFill/>
              <a:miter lim="800000"/>
            </a:ln>
            <a:effectLst/>
          </p:spPr>
          <p:txBody>
            <a:bodyPr wrap="none" anchor="ctr"/>
            <a:lstStyle/>
            <a:p>
              <a:pPr algn="ctr">
                <a:defRPr/>
              </a:pPr>
              <a:endParaRPr lang="zh-CN" altLang="en-US">
                <a:solidFill>
                  <a:srgbClr val="000000"/>
                </a:solidFill>
                <a:ea typeface="宋体" panose="02010600030101010101" pitchFamily="2" charset="-122"/>
              </a:endParaRPr>
            </a:p>
          </p:txBody>
        </p:sp>
        <p:sp>
          <p:nvSpPr>
            <p:cNvPr id="8" name="Rectangle 10"/>
            <p:cNvSpPr>
              <a:spLocks noChangeArrowheads="1"/>
            </p:cNvSpPr>
            <p:nvPr/>
          </p:nvSpPr>
          <p:spPr bwMode="auto">
            <a:xfrm>
              <a:off x="400" y="1536"/>
              <a:ext cx="20" cy="663"/>
            </a:xfrm>
            <a:prstGeom prst="rect">
              <a:avLst/>
            </a:prstGeom>
            <a:solidFill>
              <a:schemeClr val="bg2"/>
            </a:solidFill>
            <a:ln w="9525">
              <a:noFill/>
              <a:miter lim="800000"/>
            </a:ln>
            <a:effectLst/>
          </p:spPr>
          <p:txBody>
            <a:bodyPr wrap="none" anchor="ctr"/>
            <a:lstStyle/>
            <a:p>
              <a:pPr algn="ctr">
                <a:defRPr/>
              </a:pPr>
              <a:endParaRPr lang="zh-CN" altLang="en-US">
                <a:solidFill>
                  <a:srgbClr val="000000"/>
                </a:solidFill>
                <a:ea typeface="宋体" panose="02010600030101010101" pitchFamily="2" charset="-122"/>
              </a:endParaRPr>
            </a:p>
          </p:txBody>
        </p:sp>
        <p:sp>
          <p:nvSpPr>
            <p:cNvPr id="9" name="Rectangle 11"/>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w="9525">
              <a:noFill/>
              <a:miter lim="800000"/>
            </a:ln>
            <a:effectLst/>
          </p:spPr>
          <p:txBody>
            <a:bodyPr wrap="none" anchor="ctr"/>
            <a:lstStyle/>
            <a:p>
              <a:pPr algn="ctr">
                <a:defRPr/>
              </a:pPr>
              <a:endParaRPr lang="zh-CN" altLang="en-US">
                <a:solidFill>
                  <a:srgbClr val="000000"/>
                </a:solidFill>
                <a:ea typeface="宋体" panose="02010600030101010101" pitchFamily="2" charset="-122"/>
              </a:endParaRPr>
            </a:p>
          </p:txBody>
        </p:sp>
      </p:grpSp>
      <p:sp>
        <p:nvSpPr>
          <p:cNvPr id="4108" name="Rectangle 12"/>
          <p:cNvSpPr>
            <a:spLocks noGrp="1" noChangeArrowheads="1"/>
          </p:cNvSpPr>
          <p:nvPr>
            <p:ph type="ctrTitle"/>
          </p:nvPr>
        </p:nvSpPr>
        <p:spPr>
          <a:xfrm>
            <a:off x="990600" y="1828800"/>
            <a:ext cx="7772400" cy="1143000"/>
          </a:xfrm>
        </p:spPr>
        <p:txBody>
          <a:bodyPr/>
          <a:lstStyle>
            <a:lvl1pPr>
              <a:defRPr/>
            </a:lvl1pPr>
          </a:lstStyle>
          <a:p>
            <a:r>
              <a:rPr lang="zh-CN" altLang="en-US"/>
              <a:t>单击此处编辑母版标题样式</a:t>
            </a:r>
          </a:p>
        </p:txBody>
      </p:sp>
      <p:sp>
        <p:nvSpPr>
          <p:cNvPr id="4109" name="Rectangle 13"/>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r>
              <a:rPr lang="zh-CN" altLang="en-US"/>
              <a:t>单击此处编辑母版副标题样式</a:t>
            </a:r>
          </a:p>
        </p:txBody>
      </p:sp>
      <p:sp>
        <p:nvSpPr>
          <p:cNvPr id="14" name="Rectangle 14"/>
          <p:cNvSpPr>
            <a:spLocks noGrp="1" noChangeArrowheads="1"/>
          </p:cNvSpPr>
          <p:nvPr>
            <p:ph type="dt" sz="half" idx="10"/>
          </p:nvPr>
        </p:nvSpPr>
        <p:spPr>
          <a:xfrm>
            <a:off x="990600" y="6248400"/>
            <a:ext cx="1905000" cy="457200"/>
          </a:xfrm>
        </p:spPr>
        <p:txBody>
          <a:bodyPr/>
          <a:lstStyle>
            <a:lvl1pPr>
              <a:defRPr>
                <a:solidFill>
                  <a:schemeClr val="bg2"/>
                </a:solidFill>
              </a:defRPr>
            </a:lvl1pPr>
          </a:lstStyle>
          <a:p>
            <a:pPr>
              <a:defRPr/>
            </a:pPr>
            <a:fld id="{1C61395C-8CDD-4FA2-ADB5-FD6889F54024}" type="datetime1">
              <a:rPr lang="zh-CN" altLang="en-US" smtClean="0">
                <a:solidFill>
                  <a:srgbClr val="1C1C1C"/>
                </a:solidFill>
              </a:rPr>
              <a:t>2021/11/4</a:t>
            </a:fld>
            <a:endParaRPr lang="en-US" altLang="zh-CN">
              <a:solidFill>
                <a:srgbClr val="1C1C1C"/>
              </a:solidFill>
            </a:endParaRPr>
          </a:p>
        </p:txBody>
      </p:sp>
      <p:sp>
        <p:nvSpPr>
          <p:cNvPr id="15" name="Rectangle 15"/>
          <p:cNvSpPr>
            <a:spLocks noGrp="1" noChangeArrowheads="1"/>
          </p:cNvSpPr>
          <p:nvPr>
            <p:ph type="ftr" sz="quarter" idx="11"/>
          </p:nvPr>
        </p:nvSpPr>
        <p:spPr>
          <a:xfrm>
            <a:off x="3429000" y="6248400"/>
            <a:ext cx="2895600" cy="457200"/>
          </a:xfrm>
        </p:spPr>
        <p:txBody>
          <a:bodyPr/>
          <a:lstStyle>
            <a:lvl1pPr>
              <a:defRPr>
                <a:solidFill>
                  <a:schemeClr val="bg2"/>
                </a:solidFill>
              </a:defRPr>
            </a:lvl1pPr>
          </a:lstStyle>
          <a:p>
            <a:pPr>
              <a:defRPr/>
            </a:pPr>
            <a:endParaRPr lang="en-US" altLang="zh-CN">
              <a:solidFill>
                <a:srgbClr val="1C1C1C"/>
              </a:solidFill>
            </a:endParaRPr>
          </a:p>
        </p:txBody>
      </p:sp>
      <p:sp>
        <p:nvSpPr>
          <p:cNvPr id="16" name="Rectangle 16"/>
          <p:cNvSpPr>
            <a:spLocks noGrp="1" noChangeArrowheads="1"/>
          </p:cNvSpPr>
          <p:nvPr>
            <p:ph type="sldNum" sz="quarter" idx="12"/>
          </p:nvPr>
        </p:nvSpPr>
        <p:spPr>
          <a:xfrm>
            <a:off x="6858000" y="6248400"/>
            <a:ext cx="1905000" cy="457200"/>
          </a:xfrm>
        </p:spPr>
        <p:txBody>
          <a:bodyPr/>
          <a:lstStyle>
            <a:lvl1pPr>
              <a:defRPr>
                <a:solidFill>
                  <a:schemeClr val="bg2"/>
                </a:solidFill>
              </a:defRPr>
            </a:lvl1pPr>
          </a:lstStyle>
          <a:p>
            <a:pPr>
              <a:defRPr/>
            </a:pPr>
            <a:fld id="{19E74429-26DC-471E-9251-C4807B21DCEF}" type="slidenum">
              <a:rPr lang="en-US" altLang="zh-CN">
                <a:solidFill>
                  <a:srgbClr val="1C1C1C"/>
                </a:solidFill>
              </a:rPr>
              <a:t>‹#›</a:t>
            </a:fld>
            <a:endParaRPr lang="en-US" altLang="zh-CN">
              <a:solidFill>
                <a:srgbClr val="1C1C1C"/>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11"/>
          <p:cNvSpPr>
            <a:spLocks noGrp="1" noChangeArrowheads="1"/>
          </p:cNvSpPr>
          <p:nvPr>
            <p:ph type="dt" sz="half" idx="10"/>
          </p:nvPr>
        </p:nvSpPr>
        <p:spPr/>
        <p:txBody>
          <a:bodyPr/>
          <a:lstStyle>
            <a:lvl1pPr>
              <a:defRPr/>
            </a:lvl1pPr>
          </a:lstStyle>
          <a:p>
            <a:pPr>
              <a:defRPr/>
            </a:pPr>
            <a:fld id="{CB3E5F7E-5148-4CB2-963A-95C37528F550}" type="datetime1">
              <a:rPr lang="zh-CN" altLang="en-US" smtClean="0">
                <a:solidFill>
                  <a:srgbClr val="000000"/>
                </a:solidFill>
              </a:rPr>
              <a:t>2021/11/4</a:t>
            </a:fld>
            <a:endParaRPr lang="en-US" altLang="zh-CN">
              <a:solidFill>
                <a:srgbClr val="000000"/>
              </a:solidFill>
            </a:endParaRPr>
          </a:p>
        </p:txBody>
      </p:sp>
      <p:sp>
        <p:nvSpPr>
          <p:cNvPr id="5" name="Rectangle 12"/>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6" name="Rectangle 13"/>
          <p:cNvSpPr>
            <a:spLocks noGrp="1" noChangeArrowheads="1"/>
          </p:cNvSpPr>
          <p:nvPr>
            <p:ph type="sldNum" sz="quarter" idx="12"/>
          </p:nvPr>
        </p:nvSpPr>
        <p:spPr/>
        <p:txBody>
          <a:bodyPr/>
          <a:lstStyle>
            <a:lvl1pPr>
              <a:defRPr/>
            </a:lvl1pPr>
          </a:lstStyle>
          <a:p>
            <a:pPr>
              <a:defRPr/>
            </a:pPr>
            <a:fld id="{EF68ED92-367B-4CD8-A26C-4E6248EAD48D}" type="slidenum">
              <a:rPr lang="en-US" altLang="zh-CN">
                <a:solidFill>
                  <a:srgbClr val="000000"/>
                </a:solidFill>
              </a:rPr>
              <a:t>‹#›</a:t>
            </a:fld>
            <a:endParaRPr lang="en-US" altLang="zh-CN">
              <a:solidFill>
                <a:srgbClr val="000000"/>
              </a:solidFil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73875" y="142875"/>
            <a:ext cx="2070100" cy="552608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58813" y="142875"/>
            <a:ext cx="6062662" cy="552608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11"/>
          <p:cNvSpPr>
            <a:spLocks noGrp="1" noChangeArrowheads="1"/>
          </p:cNvSpPr>
          <p:nvPr>
            <p:ph type="dt" sz="half" idx="10"/>
          </p:nvPr>
        </p:nvSpPr>
        <p:spPr/>
        <p:txBody>
          <a:bodyPr/>
          <a:lstStyle>
            <a:lvl1pPr>
              <a:defRPr/>
            </a:lvl1pPr>
          </a:lstStyle>
          <a:p>
            <a:pPr>
              <a:defRPr/>
            </a:pPr>
            <a:fld id="{E565DC17-A35B-464B-A9AB-82DCA891CFF2}" type="datetime1">
              <a:rPr lang="zh-CN" altLang="en-US" smtClean="0">
                <a:solidFill>
                  <a:srgbClr val="000000"/>
                </a:solidFill>
              </a:rPr>
              <a:t>2021/11/4</a:t>
            </a:fld>
            <a:endParaRPr lang="en-US" altLang="zh-CN">
              <a:solidFill>
                <a:srgbClr val="000000"/>
              </a:solidFill>
            </a:endParaRPr>
          </a:p>
        </p:txBody>
      </p:sp>
      <p:sp>
        <p:nvSpPr>
          <p:cNvPr id="5" name="Rectangle 12"/>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6" name="Rectangle 13"/>
          <p:cNvSpPr>
            <a:spLocks noGrp="1" noChangeArrowheads="1"/>
          </p:cNvSpPr>
          <p:nvPr>
            <p:ph type="sldNum" sz="quarter" idx="12"/>
          </p:nvPr>
        </p:nvSpPr>
        <p:spPr/>
        <p:txBody>
          <a:bodyPr/>
          <a:lstStyle>
            <a:lvl1pPr>
              <a:defRPr/>
            </a:lvl1pPr>
          </a:lstStyle>
          <a:p>
            <a:pPr>
              <a:defRPr/>
            </a:pPr>
            <a:fld id="{CBA975A5-F217-4B48-B315-600F055D9787}" type="slidenum">
              <a:rPr lang="en-US" altLang="zh-CN">
                <a:solidFill>
                  <a:srgbClr val="000000"/>
                </a:solidFill>
              </a:rPr>
              <a:t>‹#›</a:t>
            </a:fld>
            <a:endParaRPr lang="en-US" altLang="zh-CN">
              <a:solidFill>
                <a:srgbClr val="000000"/>
              </a:solidFil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AndTwoObj">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a:xfrm>
            <a:off x="755650" y="44450"/>
            <a:ext cx="6553200" cy="792163"/>
          </a:xfrm>
        </p:spPr>
        <p:txBody>
          <a:bodyPr/>
          <a:lstStyle/>
          <a:p>
            <a:r>
              <a:rPr lang="zh-CN" altLang="en-US"/>
              <a:t>单击此处编辑母版标题样式</a:t>
            </a:r>
          </a:p>
        </p:txBody>
      </p:sp>
      <p:sp>
        <p:nvSpPr>
          <p:cNvPr id="3" name="内容占位符 2"/>
          <p:cNvSpPr>
            <a:spLocks noGrp="1"/>
          </p:cNvSpPr>
          <p:nvPr>
            <p:ph sz="half" idx="1"/>
          </p:nvPr>
        </p:nvSpPr>
        <p:spPr>
          <a:xfrm>
            <a:off x="457200" y="1143000"/>
            <a:ext cx="4038600" cy="52578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4648200" y="1143000"/>
            <a:ext cx="4038600" cy="25527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p:nvPr>
        </p:nvSpPr>
        <p:spPr>
          <a:xfrm>
            <a:off x="4648200" y="3848100"/>
            <a:ext cx="4038600" cy="25527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灯片编号占位符 5"/>
          <p:cNvSpPr>
            <a:spLocks noGrp="1"/>
          </p:cNvSpPr>
          <p:nvPr>
            <p:ph type="sldNum" sz="quarter" idx="10"/>
          </p:nvPr>
        </p:nvSpPr>
        <p:spPr>
          <a:xfrm>
            <a:off x="3419475" y="6594475"/>
            <a:ext cx="2133600" cy="263525"/>
          </a:xfrm>
        </p:spPr>
        <p:txBody>
          <a:bodyPr/>
          <a:lstStyle>
            <a:lvl1pPr>
              <a:defRPr/>
            </a:lvl1pPr>
          </a:lstStyle>
          <a:p>
            <a:fld id="{EA658010-9577-4018-811A-BEC39BFF50A9}" type="slidenum">
              <a:rPr lang="en-US" altLang="zh-CN"/>
              <a:t>‹#›</a:t>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lvl1pPr>
              <a:lnSpc>
                <a:spcPts val="3400"/>
              </a:lnSpc>
              <a:defRPr/>
            </a:lvl1pPr>
            <a:lvl2pPr>
              <a:lnSpc>
                <a:spcPts val="3400"/>
              </a:lnSpc>
              <a:defRPr/>
            </a:lvl2pPr>
            <a:lvl3pPr>
              <a:lnSpc>
                <a:spcPts val="3400"/>
              </a:lnSpc>
              <a:defRPr/>
            </a:lvl3pPr>
            <a:lvl4pPr>
              <a:lnSpc>
                <a:spcPts val="3400"/>
              </a:lnSpc>
              <a:defRPr/>
            </a:lvl4pPr>
            <a:lvl5pPr>
              <a:lnSpc>
                <a:spcPts val="3400"/>
              </a:lnSpc>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标题 6"/>
          <p:cNvSpPr>
            <a:spLocks noGrp="1"/>
          </p:cNvSpPr>
          <p:nvPr>
            <p:ph type="title"/>
          </p:nvPr>
        </p:nvSpPr>
        <p:spPr/>
        <p:txBody>
          <a:bodyPr/>
          <a:lstStyle/>
          <a:p>
            <a:r>
              <a:rPr lang="zh-CN" altLang="en-US"/>
              <a:t>单击此处编辑母版标题样式</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11"/>
          <p:cNvSpPr>
            <a:spLocks noGrp="1" noChangeArrowheads="1"/>
          </p:cNvSpPr>
          <p:nvPr>
            <p:ph type="dt" sz="half" idx="10"/>
          </p:nvPr>
        </p:nvSpPr>
        <p:spPr/>
        <p:txBody>
          <a:bodyPr/>
          <a:lstStyle>
            <a:lvl1pPr>
              <a:defRPr/>
            </a:lvl1pPr>
          </a:lstStyle>
          <a:p>
            <a:pPr>
              <a:defRPr/>
            </a:pPr>
            <a:fld id="{13EAD5F1-67B5-4A0D-ABC1-AB8E7ABAD35E}" type="datetime1">
              <a:rPr lang="zh-CN" altLang="en-US" smtClean="0">
                <a:solidFill>
                  <a:srgbClr val="000000"/>
                </a:solidFill>
              </a:rPr>
              <a:t>2021/11/4</a:t>
            </a:fld>
            <a:endParaRPr lang="en-US" altLang="zh-CN">
              <a:solidFill>
                <a:srgbClr val="000000"/>
              </a:solidFill>
            </a:endParaRPr>
          </a:p>
        </p:txBody>
      </p:sp>
      <p:sp>
        <p:nvSpPr>
          <p:cNvPr id="5" name="Rectangle 12"/>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6" name="Rectangle 13"/>
          <p:cNvSpPr>
            <a:spLocks noGrp="1" noChangeArrowheads="1"/>
          </p:cNvSpPr>
          <p:nvPr>
            <p:ph type="sldNum" sz="quarter" idx="12"/>
          </p:nvPr>
        </p:nvSpPr>
        <p:spPr/>
        <p:txBody>
          <a:bodyPr/>
          <a:lstStyle>
            <a:lvl1pPr>
              <a:defRPr/>
            </a:lvl1pPr>
          </a:lstStyle>
          <a:p>
            <a:pPr>
              <a:defRPr/>
            </a:pPr>
            <a:fld id="{65EB7420-10C5-4439-A879-6C64816B7E29}" type="slidenum">
              <a:rPr lang="en-US" altLang="zh-CN">
                <a:solidFill>
                  <a:srgbClr val="000000"/>
                </a:solidFill>
              </a:rPr>
              <a:t>‹#›</a:t>
            </a:fld>
            <a:endParaRPr lang="en-US" altLang="zh-CN">
              <a:solidFill>
                <a:srgbClr val="000000"/>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58813" y="1554163"/>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21213" y="1554163"/>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11"/>
          <p:cNvSpPr>
            <a:spLocks noGrp="1" noChangeArrowheads="1"/>
          </p:cNvSpPr>
          <p:nvPr>
            <p:ph type="dt" sz="half" idx="10"/>
          </p:nvPr>
        </p:nvSpPr>
        <p:spPr/>
        <p:txBody>
          <a:bodyPr/>
          <a:lstStyle>
            <a:lvl1pPr>
              <a:defRPr/>
            </a:lvl1pPr>
          </a:lstStyle>
          <a:p>
            <a:pPr>
              <a:defRPr/>
            </a:pPr>
            <a:fld id="{8777064C-0A55-4E07-B965-6C3D3728ABB2}" type="datetime1">
              <a:rPr lang="zh-CN" altLang="en-US" smtClean="0">
                <a:solidFill>
                  <a:srgbClr val="000000"/>
                </a:solidFill>
              </a:rPr>
              <a:t>2021/11/4</a:t>
            </a:fld>
            <a:endParaRPr lang="en-US" altLang="zh-CN">
              <a:solidFill>
                <a:srgbClr val="000000"/>
              </a:solidFill>
            </a:endParaRPr>
          </a:p>
        </p:txBody>
      </p:sp>
      <p:sp>
        <p:nvSpPr>
          <p:cNvPr id="6" name="Rectangle 12"/>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7" name="Rectangle 13"/>
          <p:cNvSpPr>
            <a:spLocks noGrp="1" noChangeArrowheads="1"/>
          </p:cNvSpPr>
          <p:nvPr>
            <p:ph type="sldNum" sz="quarter" idx="12"/>
          </p:nvPr>
        </p:nvSpPr>
        <p:spPr/>
        <p:txBody>
          <a:bodyPr/>
          <a:lstStyle>
            <a:lvl1pPr>
              <a:defRPr/>
            </a:lvl1pPr>
          </a:lstStyle>
          <a:p>
            <a:pPr>
              <a:defRPr/>
            </a:pPr>
            <a:fld id="{6B28E056-97FC-4A70-8131-E02F6583BF82}" type="slidenum">
              <a:rPr lang="en-US" altLang="zh-CN">
                <a:solidFill>
                  <a:srgbClr val="000000"/>
                </a:solidFill>
              </a:rPr>
              <a:t>‹#›</a:t>
            </a:fld>
            <a:endParaRPr lang="en-US" altLang="zh-CN">
              <a:solidFill>
                <a:srgbClr val="000000"/>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11"/>
          <p:cNvSpPr>
            <a:spLocks noGrp="1" noChangeArrowheads="1"/>
          </p:cNvSpPr>
          <p:nvPr>
            <p:ph type="dt" sz="half" idx="10"/>
          </p:nvPr>
        </p:nvSpPr>
        <p:spPr/>
        <p:txBody>
          <a:bodyPr/>
          <a:lstStyle>
            <a:lvl1pPr>
              <a:defRPr/>
            </a:lvl1pPr>
          </a:lstStyle>
          <a:p>
            <a:pPr>
              <a:defRPr/>
            </a:pPr>
            <a:fld id="{E8AED8A2-82FC-4DC1-9863-2A50613A6AE6}" type="datetime1">
              <a:rPr lang="zh-CN" altLang="en-US" smtClean="0">
                <a:solidFill>
                  <a:srgbClr val="000000"/>
                </a:solidFill>
              </a:rPr>
              <a:t>2021/11/4</a:t>
            </a:fld>
            <a:endParaRPr lang="en-US" altLang="zh-CN">
              <a:solidFill>
                <a:srgbClr val="000000"/>
              </a:solidFill>
            </a:endParaRPr>
          </a:p>
        </p:txBody>
      </p:sp>
      <p:sp>
        <p:nvSpPr>
          <p:cNvPr id="8" name="Rectangle 12"/>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9" name="Rectangle 13"/>
          <p:cNvSpPr>
            <a:spLocks noGrp="1" noChangeArrowheads="1"/>
          </p:cNvSpPr>
          <p:nvPr>
            <p:ph type="sldNum" sz="quarter" idx="12"/>
          </p:nvPr>
        </p:nvSpPr>
        <p:spPr/>
        <p:txBody>
          <a:bodyPr/>
          <a:lstStyle>
            <a:lvl1pPr>
              <a:defRPr/>
            </a:lvl1pPr>
          </a:lstStyle>
          <a:p>
            <a:pPr>
              <a:defRPr/>
            </a:pPr>
            <a:fld id="{BBFD273C-C71A-40AC-9777-8B20B0D93BC7}" type="slidenum">
              <a:rPr lang="en-US" altLang="zh-CN">
                <a:solidFill>
                  <a:srgbClr val="000000"/>
                </a:solidFill>
              </a:rPr>
              <a:t>‹#›</a:t>
            </a:fld>
            <a:endParaRPr lang="en-US" altLang="zh-CN">
              <a:solidFill>
                <a:srgbClr val="000000"/>
              </a:solidFil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11"/>
          <p:cNvSpPr>
            <a:spLocks noGrp="1" noChangeArrowheads="1"/>
          </p:cNvSpPr>
          <p:nvPr>
            <p:ph type="dt" sz="half" idx="10"/>
          </p:nvPr>
        </p:nvSpPr>
        <p:spPr/>
        <p:txBody>
          <a:bodyPr/>
          <a:lstStyle>
            <a:lvl1pPr>
              <a:defRPr/>
            </a:lvl1pPr>
          </a:lstStyle>
          <a:p>
            <a:pPr>
              <a:defRPr/>
            </a:pPr>
            <a:fld id="{075295FB-9049-4B10-8132-A2704FC040E4}" type="datetime1">
              <a:rPr lang="zh-CN" altLang="en-US" smtClean="0">
                <a:solidFill>
                  <a:srgbClr val="000000"/>
                </a:solidFill>
              </a:rPr>
              <a:t>2021/11/4</a:t>
            </a:fld>
            <a:endParaRPr lang="en-US" altLang="zh-CN">
              <a:solidFill>
                <a:srgbClr val="000000"/>
              </a:solidFill>
            </a:endParaRPr>
          </a:p>
        </p:txBody>
      </p:sp>
      <p:sp>
        <p:nvSpPr>
          <p:cNvPr id="4" name="Rectangle 12"/>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5" name="Rectangle 13"/>
          <p:cNvSpPr>
            <a:spLocks noGrp="1" noChangeArrowheads="1"/>
          </p:cNvSpPr>
          <p:nvPr>
            <p:ph type="sldNum" sz="quarter" idx="12"/>
          </p:nvPr>
        </p:nvSpPr>
        <p:spPr/>
        <p:txBody>
          <a:bodyPr/>
          <a:lstStyle>
            <a:lvl1pPr>
              <a:defRPr/>
            </a:lvl1pPr>
          </a:lstStyle>
          <a:p>
            <a:pPr>
              <a:defRPr/>
            </a:pPr>
            <a:fld id="{3782B63A-4FE1-4D96-8285-FCAE99EA7890}" type="slidenum">
              <a:rPr lang="en-US" altLang="zh-CN">
                <a:solidFill>
                  <a:srgbClr val="000000"/>
                </a:solidFill>
              </a:rPr>
              <a:t>‹#›</a:t>
            </a:fld>
            <a:endParaRPr lang="en-US" altLang="zh-CN">
              <a:solidFill>
                <a:srgbClr val="000000"/>
              </a:solidFil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11"/>
          <p:cNvSpPr>
            <a:spLocks noGrp="1" noChangeArrowheads="1"/>
          </p:cNvSpPr>
          <p:nvPr>
            <p:ph type="dt" sz="half" idx="10"/>
          </p:nvPr>
        </p:nvSpPr>
        <p:spPr/>
        <p:txBody>
          <a:bodyPr/>
          <a:lstStyle>
            <a:lvl1pPr>
              <a:defRPr/>
            </a:lvl1pPr>
          </a:lstStyle>
          <a:p>
            <a:pPr>
              <a:defRPr/>
            </a:pPr>
            <a:fld id="{27E94A6A-DBE8-4CE6-9619-41C62789DE7E}" type="datetime1">
              <a:rPr lang="zh-CN" altLang="en-US" smtClean="0">
                <a:solidFill>
                  <a:srgbClr val="000000"/>
                </a:solidFill>
              </a:rPr>
              <a:t>2021/11/4</a:t>
            </a:fld>
            <a:endParaRPr lang="en-US" altLang="zh-CN">
              <a:solidFill>
                <a:srgbClr val="000000"/>
              </a:solidFill>
            </a:endParaRPr>
          </a:p>
        </p:txBody>
      </p:sp>
      <p:sp>
        <p:nvSpPr>
          <p:cNvPr id="6" name="Rectangle 12"/>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7" name="Rectangle 13"/>
          <p:cNvSpPr>
            <a:spLocks noGrp="1" noChangeArrowheads="1"/>
          </p:cNvSpPr>
          <p:nvPr>
            <p:ph type="sldNum" sz="quarter" idx="12"/>
          </p:nvPr>
        </p:nvSpPr>
        <p:spPr/>
        <p:txBody>
          <a:bodyPr/>
          <a:lstStyle>
            <a:lvl1pPr>
              <a:defRPr/>
            </a:lvl1pPr>
          </a:lstStyle>
          <a:p>
            <a:pPr>
              <a:defRPr/>
            </a:pPr>
            <a:fld id="{B733275C-2774-4B25-97E7-7065F970E90C}" type="slidenum">
              <a:rPr lang="en-US" altLang="zh-CN">
                <a:solidFill>
                  <a:srgbClr val="000000"/>
                </a:solidFill>
              </a:rPr>
              <a:t>‹#›</a:t>
            </a:fld>
            <a:endParaRPr lang="en-US" altLang="zh-CN">
              <a:solidFill>
                <a:srgbClr val="000000"/>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11"/>
          <p:cNvSpPr>
            <a:spLocks noGrp="1" noChangeArrowheads="1"/>
          </p:cNvSpPr>
          <p:nvPr>
            <p:ph type="dt" sz="half" idx="10"/>
          </p:nvPr>
        </p:nvSpPr>
        <p:spPr/>
        <p:txBody>
          <a:bodyPr/>
          <a:lstStyle>
            <a:lvl1pPr>
              <a:defRPr/>
            </a:lvl1pPr>
          </a:lstStyle>
          <a:p>
            <a:pPr>
              <a:defRPr/>
            </a:pPr>
            <a:fld id="{00651A7E-C721-4544-8D2F-3546C0565F84}" type="datetime1">
              <a:rPr lang="zh-CN" altLang="en-US" smtClean="0">
                <a:solidFill>
                  <a:srgbClr val="000000"/>
                </a:solidFill>
              </a:rPr>
              <a:t>2021/11/4</a:t>
            </a:fld>
            <a:endParaRPr lang="en-US" altLang="zh-CN">
              <a:solidFill>
                <a:srgbClr val="000000"/>
              </a:solidFill>
            </a:endParaRPr>
          </a:p>
        </p:txBody>
      </p:sp>
      <p:sp>
        <p:nvSpPr>
          <p:cNvPr id="6" name="Rectangle 12"/>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7" name="Rectangle 13"/>
          <p:cNvSpPr>
            <a:spLocks noGrp="1" noChangeArrowheads="1"/>
          </p:cNvSpPr>
          <p:nvPr>
            <p:ph type="sldNum" sz="quarter" idx="12"/>
          </p:nvPr>
        </p:nvSpPr>
        <p:spPr/>
        <p:txBody>
          <a:bodyPr/>
          <a:lstStyle>
            <a:lvl1pPr>
              <a:defRPr/>
            </a:lvl1pPr>
          </a:lstStyle>
          <a:p>
            <a:pPr>
              <a:defRPr/>
            </a:pPr>
            <a:fld id="{2C21E245-20D5-4D11-AD9A-5B593160C07A}" type="slidenum">
              <a:rPr lang="en-US" altLang="zh-CN">
                <a:solidFill>
                  <a:srgbClr val="000000"/>
                </a:solidFill>
              </a:rPr>
              <a:t>‹#›</a:t>
            </a:fld>
            <a:endParaRPr lang="en-US" altLang="zh-CN">
              <a:solidFill>
                <a:srgbClr val="000000"/>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ChangeArrowheads="1"/>
          </p:cNvSpPr>
          <p:nvPr/>
        </p:nvSpPr>
        <p:spPr bwMode="ltGray">
          <a:xfrm>
            <a:off x="417513" y="439738"/>
            <a:ext cx="438150" cy="474662"/>
          </a:xfrm>
          <a:prstGeom prst="rect">
            <a:avLst/>
          </a:prstGeom>
          <a:solidFill>
            <a:schemeClr val="accent2"/>
          </a:solidFill>
          <a:ln w="9525">
            <a:noFill/>
            <a:miter lim="800000"/>
          </a:ln>
          <a:effectLst/>
        </p:spPr>
        <p:txBody>
          <a:bodyPr wrap="none" anchor="ctr"/>
          <a:lstStyle/>
          <a:p>
            <a:pPr algn="ctr">
              <a:defRPr/>
            </a:pPr>
            <a:endParaRPr lang="zh-CN" altLang="zh-CN" sz="2400" b="0">
              <a:solidFill>
                <a:srgbClr val="000000"/>
              </a:solidFill>
              <a:ea typeface="宋体" panose="02010600030101010101" pitchFamily="2" charset="-122"/>
            </a:endParaRPr>
          </a:p>
        </p:txBody>
      </p:sp>
      <p:sp>
        <p:nvSpPr>
          <p:cNvPr id="3075" name="Rectangle 3"/>
          <p:cNvSpPr>
            <a:spLocks noChangeArrowheads="1"/>
          </p:cNvSpPr>
          <p:nvPr/>
        </p:nvSpPr>
        <p:spPr bwMode="ltGray">
          <a:xfrm>
            <a:off x="800100" y="439738"/>
            <a:ext cx="328613" cy="474662"/>
          </a:xfrm>
          <a:prstGeom prst="rect">
            <a:avLst/>
          </a:prstGeom>
          <a:gradFill rotWithShape="0">
            <a:gsLst>
              <a:gs pos="0">
                <a:schemeClr val="accent2"/>
              </a:gs>
              <a:gs pos="100000">
                <a:schemeClr val="bg1"/>
              </a:gs>
            </a:gsLst>
            <a:lin ang="0" scaled="1"/>
          </a:gradFill>
          <a:ln w="9525">
            <a:noFill/>
            <a:miter lim="800000"/>
          </a:ln>
          <a:effectLst/>
        </p:spPr>
        <p:txBody>
          <a:bodyPr wrap="none" anchor="ctr"/>
          <a:lstStyle/>
          <a:p>
            <a:pPr algn="ctr">
              <a:defRPr/>
            </a:pPr>
            <a:endParaRPr lang="zh-CN" altLang="zh-CN" sz="2400" b="0">
              <a:solidFill>
                <a:srgbClr val="000000"/>
              </a:solidFill>
              <a:ea typeface="宋体" panose="02010600030101010101" pitchFamily="2" charset="-122"/>
            </a:endParaRPr>
          </a:p>
        </p:txBody>
      </p:sp>
      <p:sp>
        <p:nvSpPr>
          <p:cNvPr id="3076" name="Rectangle 4"/>
          <p:cNvSpPr>
            <a:spLocks noChangeArrowheads="1"/>
          </p:cNvSpPr>
          <p:nvPr/>
        </p:nvSpPr>
        <p:spPr bwMode="ltGray">
          <a:xfrm>
            <a:off x="541338" y="862013"/>
            <a:ext cx="422275" cy="474662"/>
          </a:xfrm>
          <a:prstGeom prst="rect">
            <a:avLst/>
          </a:prstGeom>
          <a:solidFill>
            <a:schemeClr val="folHlink"/>
          </a:solidFill>
          <a:ln w="9525">
            <a:noFill/>
            <a:miter lim="800000"/>
          </a:ln>
          <a:effectLst/>
        </p:spPr>
        <p:txBody>
          <a:bodyPr wrap="none" anchor="ctr"/>
          <a:lstStyle/>
          <a:p>
            <a:pPr algn="ctr">
              <a:defRPr/>
            </a:pPr>
            <a:endParaRPr lang="zh-CN" altLang="zh-CN" sz="2400" b="0">
              <a:solidFill>
                <a:srgbClr val="000000"/>
              </a:solidFill>
              <a:ea typeface="宋体" panose="02010600030101010101" pitchFamily="2" charset="-122"/>
            </a:endParaRPr>
          </a:p>
        </p:txBody>
      </p:sp>
      <p:sp>
        <p:nvSpPr>
          <p:cNvPr id="3077" name="Rectangle 5"/>
          <p:cNvSpPr>
            <a:spLocks noChangeArrowheads="1"/>
          </p:cNvSpPr>
          <p:nvPr/>
        </p:nvSpPr>
        <p:spPr bwMode="ltGray">
          <a:xfrm>
            <a:off x="911225" y="862013"/>
            <a:ext cx="368300" cy="474662"/>
          </a:xfrm>
          <a:prstGeom prst="rect">
            <a:avLst/>
          </a:prstGeom>
          <a:gradFill rotWithShape="0">
            <a:gsLst>
              <a:gs pos="0">
                <a:schemeClr val="folHlink"/>
              </a:gs>
              <a:gs pos="100000">
                <a:schemeClr val="bg1"/>
              </a:gs>
            </a:gsLst>
            <a:lin ang="0" scaled="1"/>
          </a:gradFill>
          <a:ln w="9525">
            <a:noFill/>
            <a:miter lim="800000"/>
          </a:ln>
          <a:effectLst/>
        </p:spPr>
        <p:txBody>
          <a:bodyPr wrap="none" anchor="ctr"/>
          <a:lstStyle/>
          <a:p>
            <a:pPr algn="ctr">
              <a:defRPr/>
            </a:pPr>
            <a:endParaRPr lang="zh-CN" altLang="zh-CN" sz="2400" b="0">
              <a:solidFill>
                <a:srgbClr val="000000"/>
              </a:solidFill>
              <a:ea typeface="宋体" panose="02010600030101010101" pitchFamily="2" charset="-122"/>
            </a:endParaRPr>
          </a:p>
        </p:txBody>
      </p:sp>
      <p:sp>
        <p:nvSpPr>
          <p:cNvPr id="3078" name="Rectangle 6"/>
          <p:cNvSpPr>
            <a:spLocks noChangeArrowheads="1"/>
          </p:cNvSpPr>
          <p:nvPr/>
        </p:nvSpPr>
        <p:spPr bwMode="ltGray">
          <a:xfrm>
            <a:off x="127000" y="788988"/>
            <a:ext cx="560388" cy="422275"/>
          </a:xfrm>
          <a:prstGeom prst="rect">
            <a:avLst/>
          </a:prstGeom>
          <a:gradFill rotWithShape="0">
            <a:gsLst>
              <a:gs pos="0">
                <a:schemeClr val="bg1"/>
              </a:gs>
              <a:gs pos="100000">
                <a:schemeClr val="hlink"/>
              </a:gs>
            </a:gsLst>
            <a:lin ang="18900000" scaled="1"/>
          </a:gradFill>
          <a:ln w="9525">
            <a:noFill/>
            <a:miter lim="800000"/>
          </a:ln>
          <a:effectLst/>
        </p:spPr>
        <p:txBody>
          <a:bodyPr wrap="none" anchor="ctr"/>
          <a:lstStyle/>
          <a:p>
            <a:pPr algn="ctr">
              <a:defRPr/>
            </a:pPr>
            <a:endParaRPr lang="zh-CN" altLang="zh-CN" sz="2400" b="0">
              <a:solidFill>
                <a:srgbClr val="000000"/>
              </a:solidFill>
              <a:ea typeface="宋体" panose="02010600030101010101" pitchFamily="2" charset="-122"/>
            </a:endParaRPr>
          </a:p>
        </p:txBody>
      </p:sp>
      <p:sp>
        <p:nvSpPr>
          <p:cNvPr id="3079" name="Rectangle 7"/>
          <p:cNvSpPr>
            <a:spLocks noChangeArrowheads="1"/>
          </p:cNvSpPr>
          <p:nvPr/>
        </p:nvSpPr>
        <p:spPr bwMode="gray">
          <a:xfrm>
            <a:off x="762000" y="331788"/>
            <a:ext cx="31750" cy="1052512"/>
          </a:xfrm>
          <a:prstGeom prst="rect">
            <a:avLst/>
          </a:prstGeom>
          <a:solidFill>
            <a:schemeClr val="bg2"/>
          </a:solidFill>
          <a:ln w="9525">
            <a:noFill/>
            <a:miter lim="800000"/>
          </a:ln>
          <a:effectLst/>
        </p:spPr>
        <p:txBody>
          <a:bodyPr wrap="none" anchor="ctr"/>
          <a:lstStyle/>
          <a:p>
            <a:pPr algn="ctr">
              <a:defRPr/>
            </a:pPr>
            <a:endParaRPr lang="zh-CN" altLang="zh-CN" sz="2400" b="0">
              <a:solidFill>
                <a:srgbClr val="000000"/>
              </a:solidFill>
              <a:ea typeface="宋体" panose="02010600030101010101" pitchFamily="2" charset="-122"/>
            </a:endParaRPr>
          </a:p>
        </p:txBody>
      </p:sp>
      <p:sp>
        <p:nvSpPr>
          <p:cNvPr id="3080" name="Rectangle 8"/>
          <p:cNvSpPr>
            <a:spLocks noChangeArrowheads="1"/>
          </p:cNvSpPr>
          <p:nvPr/>
        </p:nvSpPr>
        <p:spPr bwMode="gray">
          <a:xfrm>
            <a:off x="442913" y="1122363"/>
            <a:ext cx="8226425" cy="31750"/>
          </a:xfrm>
          <a:prstGeom prst="rect">
            <a:avLst/>
          </a:prstGeom>
          <a:gradFill rotWithShape="0">
            <a:gsLst>
              <a:gs pos="0">
                <a:schemeClr val="bg2"/>
              </a:gs>
              <a:gs pos="100000">
                <a:schemeClr val="bg1"/>
              </a:gs>
            </a:gsLst>
            <a:lin ang="0" scaled="1"/>
          </a:gradFill>
          <a:ln w="9525">
            <a:noFill/>
            <a:miter lim="800000"/>
          </a:ln>
          <a:effectLst/>
        </p:spPr>
        <p:txBody>
          <a:bodyPr wrap="none" anchor="ctr"/>
          <a:lstStyle/>
          <a:p>
            <a:pPr algn="ctr">
              <a:defRPr/>
            </a:pPr>
            <a:endParaRPr lang="zh-CN" altLang="zh-CN" sz="2400" b="0">
              <a:solidFill>
                <a:srgbClr val="000000"/>
              </a:solidFill>
              <a:ea typeface="宋体" panose="02010600030101010101" pitchFamily="2" charset="-122"/>
            </a:endParaRPr>
          </a:p>
        </p:txBody>
      </p:sp>
      <p:sp>
        <p:nvSpPr>
          <p:cNvPr id="1033" name="Rectangle 9"/>
          <p:cNvSpPr>
            <a:spLocks noGrp="1" noChangeArrowheads="1"/>
          </p:cNvSpPr>
          <p:nvPr>
            <p:ph type="title"/>
          </p:nvPr>
        </p:nvSpPr>
        <p:spPr bwMode="auto">
          <a:xfrm>
            <a:off x="1150938" y="142875"/>
            <a:ext cx="7793037" cy="958850"/>
          </a:xfrm>
          <a:prstGeom prst="rect">
            <a:avLst/>
          </a:prstGeom>
          <a:noFill/>
          <a:ln w="9525">
            <a:noFill/>
            <a:miter lim="800000"/>
          </a:ln>
        </p:spPr>
        <p:txBody>
          <a:bodyPr vert="horz" wrap="square" lIns="91440" tIns="45720" rIns="91440" bIns="45720" numCol="1" anchor="b" anchorCtr="0" compatLnSpc="1"/>
          <a:lstStyle/>
          <a:p>
            <a:pPr lvl="0"/>
            <a:r>
              <a:rPr lang="zh-CN" altLang="en-US"/>
              <a:t>单击此处编辑母版标题样式</a:t>
            </a:r>
          </a:p>
        </p:txBody>
      </p:sp>
      <p:sp>
        <p:nvSpPr>
          <p:cNvPr id="1034" name="Rectangle 10"/>
          <p:cNvSpPr>
            <a:spLocks noGrp="1" noChangeArrowheads="1"/>
          </p:cNvSpPr>
          <p:nvPr>
            <p:ph type="body" idx="1"/>
          </p:nvPr>
        </p:nvSpPr>
        <p:spPr bwMode="auto">
          <a:xfrm>
            <a:off x="658813" y="1554163"/>
            <a:ext cx="7772400" cy="4114800"/>
          </a:xfrm>
          <a:prstGeom prst="rect">
            <a:avLst/>
          </a:prstGeom>
          <a:noFill/>
          <a:ln w="9525">
            <a:noFill/>
            <a:miter lim="800000"/>
          </a:ln>
        </p:spPr>
        <p:txBody>
          <a:bodyPr vert="horz" wrap="square" lIns="91440" tIns="45720" rIns="91440" bIns="45720" numCol="1" anchor="t" anchorCtr="0" compatLnSpc="1"/>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083" name="Rectangle 11"/>
          <p:cNvSpPr>
            <a:spLocks noGrp="1" noChangeArrowheads="1"/>
          </p:cNvSpPr>
          <p:nvPr>
            <p:ph type="dt" sz="half" idx="2"/>
          </p:nvPr>
        </p:nvSpPr>
        <p:spPr bwMode="auto">
          <a:xfrm>
            <a:off x="914400" y="6348413"/>
            <a:ext cx="1905000" cy="457200"/>
          </a:xfrm>
          <a:prstGeom prst="rect">
            <a:avLst/>
          </a:prstGeom>
          <a:noFill/>
          <a:ln w="9525">
            <a:noFill/>
            <a:miter lim="800000"/>
          </a:ln>
          <a:effectLst/>
        </p:spPr>
        <p:txBody>
          <a:bodyPr vert="horz" wrap="square" lIns="91440" tIns="45720" rIns="91440" bIns="45720" numCol="1" anchor="b" anchorCtr="0" compatLnSpc="1"/>
          <a:lstStyle>
            <a:lvl1pPr algn="l">
              <a:defRPr kumimoji="0" sz="1400" b="0">
                <a:ea typeface="宋体" panose="02010600030101010101" pitchFamily="2" charset="-122"/>
              </a:defRPr>
            </a:lvl1pPr>
          </a:lstStyle>
          <a:p>
            <a:pPr>
              <a:defRPr/>
            </a:pPr>
            <a:fld id="{2812D72D-DA04-4C9C-9A6E-C01386CD88CE}" type="datetime1">
              <a:rPr lang="zh-CN" altLang="en-US" smtClean="0">
                <a:solidFill>
                  <a:srgbClr val="000000"/>
                </a:solidFill>
              </a:rPr>
              <a:t>2021/11/4</a:t>
            </a:fld>
            <a:endParaRPr lang="en-US" altLang="zh-CN">
              <a:solidFill>
                <a:srgbClr val="000000"/>
              </a:solidFill>
            </a:endParaRPr>
          </a:p>
        </p:txBody>
      </p:sp>
      <p:sp>
        <p:nvSpPr>
          <p:cNvPr id="3084" name="Rectangle 12"/>
          <p:cNvSpPr>
            <a:spLocks noGrp="1" noChangeArrowheads="1"/>
          </p:cNvSpPr>
          <p:nvPr>
            <p:ph type="ftr" sz="quarter" idx="3"/>
          </p:nvPr>
        </p:nvSpPr>
        <p:spPr bwMode="auto">
          <a:xfrm>
            <a:off x="3352800" y="6348413"/>
            <a:ext cx="2895600" cy="457200"/>
          </a:xfrm>
          <a:prstGeom prst="rect">
            <a:avLst/>
          </a:prstGeom>
          <a:noFill/>
          <a:ln w="9525">
            <a:noFill/>
            <a:miter lim="800000"/>
          </a:ln>
          <a:effectLst/>
        </p:spPr>
        <p:txBody>
          <a:bodyPr vert="horz" wrap="square" lIns="91440" tIns="45720" rIns="91440" bIns="45720" numCol="1" anchor="b" anchorCtr="0" compatLnSpc="1"/>
          <a:lstStyle>
            <a:lvl1pPr algn="ctr">
              <a:defRPr kumimoji="0" sz="1400" b="0">
                <a:ea typeface="宋体" panose="02010600030101010101" pitchFamily="2" charset="-122"/>
              </a:defRPr>
            </a:lvl1pPr>
          </a:lstStyle>
          <a:p>
            <a:pPr>
              <a:defRPr/>
            </a:pPr>
            <a:endParaRPr lang="en-US" altLang="zh-CN">
              <a:solidFill>
                <a:srgbClr val="000000"/>
              </a:solidFill>
            </a:endParaRPr>
          </a:p>
        </p:txBody>
      </p:sp>
      <p:sp>
        <p:nvSpPr>
          <p:cNvPr id="3085" name="Rectangle 13"/>
          <p:cNvSpPr>
            <a:spLocks noGrp="1" noChangeArrowheads="1"/>
          </p:cNvSpPr>
          <p:nvPr>
            <p:ph type="sldNum" sz="quarter" idx="4"/>
          </p:nvPr>
        </p:nvSpPr>
        <p:spPr bwMode="auto">
          <a:xfrm>
            <a:off x="6781800" y="6348413"/>
            <a:ext cx="1905000" cy="457200"/>
          </a:xfrm>
          <a:prstGeom prst="rect">
            <a:avLst/>
          </a:prstGeom>
          <a:noFill/>
          <a:ln w="9525">
            <a:noFill/>
            <a:miter lim="800000"/>
          </a:ln>
          <a:effectLst/>
        </p:spPr>
        <p:txBody>
          <a:bodyPr vert="horz" wrap="square" lIns="91440" tIns="45720" rIns="91440" bIns="45720" numCol="1" anchor="b" anchorCtr="0" compatLnSpc="1"/>
          <a:lstStyle>
            <a:lvl1pPr algn="r">
              <a:defRPr kumimoji="0" sz="1400" b="0">
                <a:ea typeface="宋体" panose="02010600030101010101" pitchFamily="2" charset="-122"/>
              </a:defRPr>
            </a:lvl1pPr>
          </a:lstStyle>
          <a:p>
            <a:pPr>
              <a:defRPr/>
            </a:pPr>
            <a:fld id="{38C58080-A4A9-4607-B318-5D24794E2C9C}" type="slidenum">
              <a:rPr lang="en-US" altLang="zh-CN">
                <a:solidFill>
                  <a:srgbClr val="000000"/>
                </a:solidFill>
              </a:rPr>
              <a:t>‹#›</a:t>
            </a:fld>
            <a:endParaRPr lang="en-US" altLang="zh-CN">
              <a:solidFill>
                <a:srgbClr val="000000"/>
              </a:solidFill>
            </a:endParaRPr>
          </a:p>
        </p:txBody>
      </p:sp>
      <p:sp>
        <p:nvSpPr>
          <p:cNvPr id="3089" name="Rectangle 17"/>
          <p:cNvSpPr>
            <a:spLocks noChangeArrowheads="1"/>
          </p:cNvSpPr>
          <p:nvPr/>
        </p:nvSpPr>
        <p:spPr bwMode="gray">
          <a:xfrm>
            <a:off x="539750" y="6332538"/>
            <a:ext cx="8226425" cy="31750"/>
          </a:xfrm>
          <a:prstGeom prst="rect">
            <a:avLst/>
          </a:prstGeom>
          <a:gradFill rotWithShape="0">
            <a:gsLst>
              <a:gs pos="0">
                <a:schemeClr val="bg2"/>
              </a:gs>
              <a:gs pos="100000">
                <a:schemeClr val="bg1"/>
              </a:gs>
            </a:gsLst>
            <a:lin ang="0" scaled="1"/>
          </a:gradFill>
          <a:ln w="9525">
            <a:noFill/>
            <a:miter lim="800000"/>
          </a:ln>
          <a:effectLst/>
        </p:spPr>
        <p:txBody>
          <a:bodyPr wrap="none" anchor="ctr"/>
          <a:lstStyle/>
          <a:p>
            <a:pPr algn="ctr">
              <a:defRPr/>
            </a:pPr>
            <a:endParaRPr lang="zh-CN" altLang="zh-CN" sz="2400" b="0">
              <a:solidFill>
                <a:srgbClr val="000000"/>
              </a:solidFill>
              <a:ea typeface="宋体" panose="02010600030101010101" pitchFamily="2" charset="-122"/>
            </a:endParaRPr>
          </a:p>
        </p:txBody>
      </p:sp>
      <p:sp>
        <p:nvSpPr>
          <p:cNvPr id="3090" name="Line 18"/>
          <p:cNvSpPr>
            <a:spLocks noChangeShapeType="1"/>
          </p:cNvSpPr>
          <p:nvPr/>
        </p:nvSpPr>
        <p:spPr bwMode="auto">
          <a:xfrm>
            <a:off x="827088" y="6189663"/>
            <a:ext cx="0" cy="503237"/>
          </a:xfrm>
          <a:prstGeom prst="line">
            <a:avLst/>
          </a:prstGeom>
          <a:noFill/>
          <a:ln w="28575">
            <a:solidFill>
              <a:schemeClr val="tx1"/>
            </a:solidFill>
            <a:miter lim="800000"/>
          </a:ln>
          <a:effectLst/>
        </p:spPr>
        <p:txBody>
          <a:bodyPr wrap="none"/>
          <a:lstStyle/>
          <a:p>
            <a:pPr algn="ctr">
              <a:defRPr/>
            </a:pPr>
            <a:endParaRPr lang="zh-CN" altLang="en-US">
              <a:solidFill>
                <a:srgbClr val="000000"/>
              </a:solidFill>
              <a:ea typeface="宋体" panose="02010600030101010101" pitchFamily="2" charset="-122"/>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l" rtl="0" eaLnBrk="0" fontAlgn="base" hangingPunct="0">
        <a:spcBef>
          <a:spcPct val="0"/>
        </a:spcBef>
        <a:spcAft>
          <a:spcPct val="0"/>
        </a:spcAft>
        <a:defRPr kumimoji="1" sz="4400" b="1">
          <a:solidFill>
            <a:schemeClr val="tx2"/>
          </a:solidFill>
          <a:latin typeface="+mj-lt"/>
          <a:ea typeface="+mj-ea"/>
          <a:cs typeface="+mj-cs"/>
        </a:defRPr>
      </a:lvl1pPr>
      <a:lvl2pPr algn="l" rtl="0" eaLnBrk="0" fontAlgn="base" hangingPunct="0">
        <a:spcBef>
          <a:spcPct val="0"/>
        </a:spcBef>
        <a:spcAft>
          <a:spcPct val="0"/>
        </a:spcAft>
        <a:defRPr kumimoji="1" sz="4400" b="1">
          <a:solidFill>
            <a:schemeClr val="tx2"/>
          </a:solidFill>
          <a:latin typeface="Times New Roman" panose="02020603050405020304" pitchFamily="18" charset="0"/>
          <a:ea typeface="楷体_GB2312" pitchFamily="49" charset="-122"/>
        </a:defRPr>
      </a:lvl2pPr>
      <a:lvl3pPr algn="l" rtl="0" eaLnBrk="0" fontAlgn="base" hangingPunct="0">
        <a:spcBef>
          <a:spcPct val="0"/>
        </a:spcBef>
        <a:spcAft>
          <a:spcPct val="0"/>
        </a:spcAft>
        <a:defRPr kumimoji="1" sz="4400" b="1">
          <a:solidFill>
            <a:schemeClr val="tx2"/>
          </a:solidFill>
          <a:latin typeface="Times New Roman" panose="02020603050405020304" pitchFamily="18" charset="0"/>
          <a:ea typeface="楷体_GB2312" pitchFamily="49" charset="-122"/>
        </a:defRPr>
      </a:lvl3pPr>
      <a:lvl4pPr algn="l" rtl="0" eaLnBrk="0" fontAlgn="base" hangingPunct="0">
        <a:spcBef>
          <a:spcPct val="0"/>
        </a:spcBef>
        <a:spcAft>
          <a:spcPct val="0"/>
        </a:spcAft>
        <a:defRPr kumimoji="1" sz="4400" b="1">
          <a:solidFill>
            <a:schemeClr val="tx2"/>
          </a:solidFill>
          <a:latin typeface="Times New Roman" panose="02020603050405020304" pitchFamily="18" charset="0"/>
          <a:ea typeface="楷体_GB2312" pitchFamily="49" charset="-122"/>
        </a:defRPr>
      </a:lvl4pPr>
      <a:lvl5pPr algn="l" rtl="0" eaLnBrk="0" fontAlgn="base" hangingPunct="0">
        <a:spcBef>
          <a:spcPct val="0"/>
        </a:spcBef>
        <a:spcAft>
          <a:spcPct val="0"/>
        </a:spcAft>
        <a:defRPr kumimoji="1" sz="4400" b="1">
          <a:solidFill>
            <a:schemeClr val="tx2"/>
          </a:solidFill>
          <a:latin typeface="Times New Roman" panose="02020603050405020304" pitchFamily="18" charset="0"/>
          <a:ea typeface="楷体_GB2312" pitchFamily="49" charset="-122"/>
        </a:defRPr>
      </a:lvl5pPr>
      <a:lvl6pPr marL="457200" algn="l" rtl="0" fontAlgn="base">
        <a:spcBef>
          <a:spcPct val="0"/>
        </a:spcBef>
        <a:spcAft>
          <a:spcPct val="0"/>
        </a:spcAft>
        <a:defRPr kumimoji="1" sz="4400" b="1">
          <a:solidFill>
            <a:schemeClr val="tx2"/>
          </a:solidFill>
          <a:latin typeface="Times New Roman" panose="02020603050405020304" pitchFamily="18" charset="0"/>
          <a:ea typeface="楷体_GB2312" pitchFamily="49" charset="-122"/>
        </a:defRPr>
      </a:lvl6pPr>
      <a:lvl7pPr marL="914400" algn="l" rtl="0" fontAlgn="base">
        <a:spcBef>
          <a:spcPct val="0"/>
        </a:spcBef>
        <a:spcAft>
          <a:spcPct val="0"/>
        </a:spcAft>
        <a:defRPr kumimoji="1" sz="4400" b="1">
          <a:solidFill>
            <a:schemeClr val="tx2"/>
          </a:solidFill>
          <a:latin typeface="Times New Roman" panose="02020603050405020304" pitchFamily="18" charset="0"/>
          <a:ea typeface="楷体_GB2312" pitchFamily="49" charset="-122"/>
        </a:defRPr>
      </a:lvl7pPr>
      <a:lvl8pPr marL="1371600" algn="l" rtl="0" fontAlgn="base">
        <a:spcBef>
          <a:spcPct val="0"/>
        </a:spcBef>
        <a:spcAft>
          <a:spcPct val="0"/>
        </a:spcAft>
        <a:defRPr kumimoji="1" sz="4400" b="1">
          <a:solidFill>
            <a:schemeClr val="tx2"/>
          </a:solidFill>
          <a:latin typeface="Times New Roman" panose="02020603050405020304" pitchFamily="18" charset="0"/>
          <a:ea typeface="楷体_GB2312" pitchFamily="49" charset="-122"/>
        </a:defRPr>
      </a:lvl8pPr>
      <a:lvl9pPr marL="1828800" algn="l" rtl="0" fontAlgn="base">
        <a:spcBef>
          <a:spcPct val="0"/>
        </a:spcBef>
        <a:spcAft>
          <a:spcPct val="0"/>
        </a:spcAft>
        <a:defRPr kumimoji="1" sz="4400" b="1">
          <a:solidFill>
            <a:schemeClr val="tx2"/>
          </a:solidFill>
          <a:latin typeface="Times New Roman" panose="02020603050405020304" pitchFamily="18" charset="0"/>
          <a:ea typeface="楷体_GB2312" pitchFamily="49" charset="-122"/>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b="1">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b="1">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b="1">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mn-lt"/>
          <a:ea typeface="+mn-ea"/>
        </a:defRPr>
      </a:lvl5pPr>
      <a:lvl6pPr marL="2514600" indent="-228600" algn="l" rtl="0" fontAlgn="base">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2.xml"/><Relationship Id="rId4" Type="http://schemas.openxmlformats.org/officeDocument/2006/relationships/image" Target="../media/image8.png"/></Relationships>
</file>

<file path=ppt/slides/_rels/slide4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4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9.png"/><Relationship Id="rId4" Type="http://schemas.openxmlformats.org/officeDocument/2006/relationships/image" Target="../media/image6.png"/></Relationships>
</file>

<file path=ppt/slides/_rels/slide4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6.wmf"/><Relationship Id="rId5" Type="http://schemas.openxmlformats.org/officeDocument/2006/relationships/image" Target="../media/image9.png"/><Relationship Id="rId4" Type="http://schemas.openxmlformats.org/officeDocument/2006/relationships/image" Target="../media/image8.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wmf"/><Relationship Id="rId5" Type="http://schemas.openxmlformats.org/officeDocument/2006/relationships/image" Target="../media/image4.wmf"/><Relationship Id="rId4" Type="http://schemas.openxmlformats.org/officeDocument/2006/relationships/image" Target="../media/image3.wmf"/></Relationships>
</file>

<file path=ppt/slides/_rels/slide6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p:cNvSpPr>
            <a:spLocks noGrp="1"/>
          </p:cNvSpPr>
          <p:nvPr>
            <p:ph type="subTitle" idx="1"/>
          </p:nvPr>
        </p:nvSpPr>
        <p:spPr/>
        <p:txBody>
          <a:bodyPr/>
          <a:lstStyle/>
          <a:p>
            <a:endParaRPr lang="zh-CN" altLang="en-US"/>
          </a:p>
        </p:txBody>
      </p:sp>
      <p:sp>
        <p:nvSpPr>
          <p:cNvPr id="4" name="标题 1"/>
          <p:cNvSpPr>
            <a:spLocks noGrp="1"/>
          </p:cNvSpPr>
          <p:nvPr>
            <p:ph type="ctrTitle"/>
          </p:nvPr>
        </p:nvSpPr>
        <p:spPr>
          <a:xfrm>
            <a:off x="688340" y="1494155"/>
            <a:ext cx="8101965" cy="1143000"/>
          </a:xfrm>
        </p:spPr>
        <p:txBody>
          <a:bodyPr/>
          <a:lstStyle/>
          <a:p>
            <a:r>
              <a:rPr lang="en-US" altLang="zh-CN" dirty="0">
                <a:solidFill>
                  <a:schemeClr val="tx1"/>
                </a:solidFill>
              </a:rPr>
              <a:t>  </a:t>
            </a:r>
            <a:r>
              <a:rPr lang="zh-CN" altLang="en-US" dirty="0">
                <a:solidFill>
                  <a:schemeClr val="tx1"/>
                </a:solidFill>
              </a:rPr>
              <a:t>恶意软件：特洛伊木马</a:t>
            </a:r>
          </a:p>
        </p:txBody>
      </p:sp>
      <p:pic>
        <p:nvPicPr>
          <p:cNvPr id="7" name="Picture 4" descr="bd04940_"/>
          <p:cNvPicPr>
            <a:picLocks noChangeAspect="1" noChangeArrowheads="1"/>
          </p:cNvPicPr>
          <p:nvPr/>
        </p:nvPicPr>
        <p:blipFill>
          <a:blip r:embed="rId2" cstate="print"/>
          <a:srcRect/>
          <a:stretch>
            <a:fillRect/>
          </a:stretch>
        </p:blipFill>
        <p:spPr bwMode="auto">
          <a:xfrm>
            <a:off x="2805113" y="3403600"/>
            <a:ext cx="2945394" cy="2754668"/>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3000" fill="hold"/>
                                        <p:tgtEl>
                                          <p:spTgt spid="7"/>
                                        </p:tgtEl>
                                        <p:attrNameLst>
                                          <p:attrName>ppt_x</p:attrName>
                                        </p:attrNameLst>
                                      </p:cBhvr>
                                      <p:tavLst>
                                        <p:tav tm="0">
                                          <p:val>
                                            <p:strVal val="0-#ppt_w/2"/>
                                          </p:val>
                                        </p:tav>
                                        <p:tav tm="100000">
                                          <p:val>
                                            <p:strVal val="#ppt_x"/>
                                          </p:val>
                                        </p:tav>
                                      </p:tavLst>
                                    </p:anim>
                                    <p:anim calcmode="lin" valueType="num">
                                      <p:cBhvr additive="base">
                                        <p:cTn id="8" dur="30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r>
              <a:rPr lang="zh-CN" altLang="en-US" dirty="0"/>
              <a:t>木马的危害</a:t>
            </a:r>
          </a:p>
        </p:txBody>
      </p:sp>
      <p:sp>
        <p:nvSpPr>
          <p:cNvPr id="15363" name="Rectangle 3"/>
          <p:cNvSpPr>
            <a:spLocks noGrp="1" noChangeArrowheads="1"/>
          </p:cNvSpPr>
          <p:nvPr>
            <p:ph type="body" idx="1"/>
          </p:nvPr>
        </p:nvSpPr>
        <p:spPr>
          <a:xfrm>
            <a:off x="649288" y="1354138"/>
            <a:ext cx="7772400" cy="4856162"/>
          </a:xfrm>
        </p:spPr>
        <p:txBody>
          <a:bodyPr/>
          <a:lstStyle/>
          <a:p>
            <a:pPr eaLnBrk="1" hangingPunct="1">
              <a:lnSpc>
                <a:spcPts val="4000"/>
              </a:lnSpc>
            </a:pPr>
            <a:r>
              <a:rPr lang="zh-CN" altLang="en-US" dirty="0"/>
              <a:t>目前木马常被用作网络系统入侵的重要工具和手段。</a:t>
            </a:r>
          </a:p>
          <a:p>
            <a:pPr lvl="1" eaLnBrk="1" hangingPunct="1">
              <a:lnSpc>
                <a:spcPts val="4000"/>
              </a:lnSpc>
            </a:pPr>
            <a:r>
              <a:rPr lang="zh-CN" altLang="en-US" dirty="0"/>
              <a:t>木马利用自身所具有的植入功能，或依附其它具有传播能力的程序等多种途径，进驻目标机器，搜集其中各种敏感信息，并通过网络与外界通信，发回所搜集到的各种敏感信息，接受植入者指令，完成其它各种操作，如修改指定文件、格式化硬盘等。</a:t>
            </a: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标题 1"/>
          <p:cNvSpPr>
            <a:spLocks noGrp="1"/>
          </p:cNvSpPr>
          <p:nvPr>
            <p:ph type="title"/>
          </p:nvPr>
        </p:nvSpPr>
        <p:spPr/>
        <p:txBody>
          <a:bodyPr/>
          <a:lstStyle/>
          <a:p>
            <a:r>
              <a:rPr lang="zh-CN" altLang="en-US" dirty="0"/>
              <a:t>替换系统驱动或系统</a:t>
            </a:r>
            <a:r>
              <a:rPr lang="en-US" altLang="zh-CN" dirty="0"/>
              <a:t>DLL</a:t>
            </a:r>
            <a:endParaRPr lang="zh-CN" altLang="en-US" dirty="0"/>
          </a:p>
        </p:txBody>
      </p:sp>
      <p:sp>
        <p:nvSpPr>
          <p:cNvPr id="88067" name="内容占位符 2"/>
          <p:cNvSpPr>
            <a:spLocks noGrp="1"/>
          </p:cNvSpPr>
          <p:nvPr>
            <p:ph idx="1"/>
          </p:nvPr>
        </p:nvSpPr>
        <p:spPr>
          <a:xfrm>
            <a:off x="649288" y="1344613"/>
            <a:ext cx="7885112" cy="4114800"/>
          </a:xfrm>
        </p:spPr>
        <p:txBody>
          <a:bodyPr/>
          <a:lstStyle/>
          <a:p>
            <a:pPr eaLnBrk="1" hangingPunct="1">
              <a:lnSpc>
                <a:spcPct val="100000"/>
              </a:lnSpc>
            </a:pPr>
            <a:r>
              <a:rPr lang="en-US" altLang="zh-CN" sz="2400" dirty="0"/>
              <a:t>DLL (Dynamic Link Library</a:t>
            </a:r>
            <a:r>
              <a:rPr lang="zh-CN" altLang="en-US" sz="2400" dirty="0"/>
              <a:t>，动态链接库</a:t>
            </a:r>
            <a:r>
              <a:rPr lang="en-US" altLang="zh-CN" sz="2400" dirty="0"/>
              <a:t>)</a:t>
            </a:r>
            <a:r>
              <a:rPr lang="zh-CN" altLang="en-US" sz="2400" dirty="0"/>
              <a:t>是</a:t>
            </a:r>
            <a:r>
              <a:rPr lang="en-US" altLang="zh-CN" sz="2400" dirty="0"/>
              <a:t>Windows</a:t>
            </a:r>
            <a:r>
              <a:rPr lang="zh-CN" altLang="en-US" sz="2400" dirty="0"/>
              <a:t>系统的一种可执行文件。</a:t>
            </a:r>
            <a:r>
              <a:rPr lang="en-US" altLang="zh-CN" sz="2400" dirty="0"/>
              <a:t>DLL</a:t>
            </a:r>
            <a:r>
              <a:rPr lang="zh-CN" altLang="en-US" sz="2400" dirty="0"/>
              <a:t>文件没有程序逻辑，是由多个功能函数构成的，它并不能独立运行，需要由程序加载并调用。正因为</a:t>
            </a:r>
            <a:r>
              <a:rPr lang="en-US" altLang="zh-CN" sz="2400" dirty="0"/>
              <a:t>DLL</a:t>
            </a:r>
            <a:r>
              <a:rPr lang="zh-CN" altLang="en-US" sz="2400" dirty="0"/>
              <a:t>文件不能独立运行，所以在进程列表中并不会出现</a:t>
            </a:r>
            <a:r>
              <a:rPr lang="en-US" altLang="zh-CN" sz="2400" dirty="0"/>
              <a:t>DLL</a:t>
            </a:r>
            <a:r>
              <a:rPr lang="zh-CN" altLang="en-US" sz="2400" dirty="0"/>
              <a:t>。</a:t>
            </a:r>
            <a:endParaRPr lang="en-US" altLang="zh-CN" sz="2400" dirty="0"/>
          </a:p>
          <a:p>
            <a:pPr eaLnBrk="1" hangingPunct="1"/>
            <a:r>
              <a:rPr lang="zh-CN" altLang="en-US" sz="2400" dirty="0"/>
              <a:t>运行</a:t>
            </a:r>
            <a:r>
              <a:rPr lang="en-US" altLang="zh-CN" sz="2400" dirty="0"/>
              <a:t>DLL</a:t>
            </a:r>
            <a:r>
              <a:rPr lang="zh-CN" altLang="en-US" sz="2400" dirty="0"/>
              <a:t>文件的最简单方法是</a:t>
            </a:r>
            <a:r>
              <a:rPr lang="en-US" altLang="zh-CN" sz="2400" dirty="0"/>
              <a:t>Rundll32.exe</a:t>
            </a:r>
          </a:p>
          <a:p>
            <a:pPr lvl="1" eaLnBrk="1" hangingPunct="1"/>
            <a:r>
              <a:rPr lang="zh-CN" altLang="en-US" sz="2400" dirty="0"/>
              <a:t>例如我们编写了一个</a:t>
            </a:r>
            <a:r>
              <a:rPr lang="en-US" altLang="zh-CN" sz="2400" dirty="0"/>
              <a:t>MyDll.dll</a:t>
            </a:r>
            <a:r>
              <a:rPr lang="zh-CN" altLang="en-US" sz="2400" dirty="0"/>
              <a:t>，这个动态链接库中定义了一个</a:t>
            </a:r>
            <a:r>
              <a:rPr lang="en-US" altLang="zh-CN" sz="2400" dirty="0" err="1"/>
              <a:t>MyFunc</a:t>
            </a:r>
            <a:r>
              <a:rPr lang="zh-CN" altLang="en-US" sz="2400" dirty="0"/>
              <a:t>的函数，可以通过命令执行</a:t>
            </a:r>
            <a:r>
              <a:rPr lang="en-US" altLang="zh-CN" sz="2400" dirty="0" err="1"/>
              <a:t>MyFunc</a:t>
            </a:r>
            <a:r>
              <a:rPr lang="zh-CN" altLang="en-US" sz="2400" dirty="0"/>
              <a:t>函数的功能</a:t>
            </a:r>
            <a:r>
              <a:rPr lang="en-US" altLang="zh-CN" sz="2400" dirty="0"/>
              <a:t>:</a:t>
            </a:r>
          </a:p>
          <a:p>
            <a:pPr lvl="1" eaLnBrk="1" hangingPunct="1">
              <a:buNone/>
            </a:pPr>
            <a:r>
              <a:rPr lang="en-US" altLang="zh-CN" sz="2400" dirty="0"/>
              <a:t>          Rundll32 MyDll.dll </a:t>
            </a:r>
            <a:r>
              <a:rPr lang="en-US" altLang="zh-CN" sz="2400" dirty="0" err="1"/>
              <a:t>MyFunc</a:t>
            </a:r>
            <a:endParaRPr lang="en-US" altLang="zh-CN" sz="2400" dirty="0"/>
          </a:p>
          <a:p>
            <a:pPr eaLnBrk="1" hangingPunct="1">
              <a:lnSpc>
                <a:spcPct val="90000"/>
              </a:lnSpc>
            </a:pPr>
            <a:endParaRPr lang="zh-CN" altLang="en-US" sz="28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withEffect">
                                  <p:stCondLst>
                                    <p:cond delay="0"/>
                                  </p:stCondLst>
                                  <p:childTnLst>
                                    <p:set>
                                      <p:cBhvr>
                                        <p:cTn id="6" dur="1" fill="hold">
                                          <p:stCondLst>
                                            <p:cond delay="0"/>
                                          </p:stCondLst>
                                        </p:cTn>
                                        <p:tgtEl>
                                          <p:spTgt spid="88067">
                                            <p:txEl>
                                              <p:pRg st="0" end="0"/>
                                            </p:txEl>
                                          </p:spTgt>
                                        </p:tgtEl>
                                        <p:attrNameLst>
                                          <p:attrName>style.visibility</p:attrName>
                                        </p:attrNameLst>
                                      </p:cBhvr>
                                      <p:to>
                                        <p:strVal val="visible"/>
                                      </p:to>
                                    </p:set>
                                    <p:anim calcmode="lin" valueType="num">
                                      <p:cBhvr>
                                        <p:cTn id="7" dur="1000" fill="hold"/>
                                        <p:tgtEl>
                                          <p:spTgt spid="88067">
                                            <p:txEl>
                                              <p:pRg st="0" end="0"/>
                                            </p:txEl>
                                          </p:spTgt>
                                        </p:tgtEl>
                                        <p:attrNameLst>
                                          <p:attrName>ppt_w</p:attrName>
                                        </p:attrNameLst>
                                      </p:cBhvr>
                                      <p:tavLst>
                                        <p:tav tm="0">
                                          <p:val>
                                            <p:strVal val="#ppt_w*0.70"/>
                                          </p:val>
                                        </p:tav>
                                        <p:tav tm="100000">
                                          <p:val>
                                            <p:strVal val="#ppt_w"/>
                                          </p:val>
                                        </p:tav>
                                      </p:tavLst>
                                    </p:anim>
                                    <p:anim calcmode="lin" valueType="num">
                                      <p:cBhvr>
                                        <p:cTn id="8" dur="1000" fill="hold"/>
                                        <p:tgtEl>
                                          <p:spTgt spid="88067">
                                            <p:txEl>
                                              <p:pRg st="0" end="0"/>
                                            </p:txEl>
                                          </p:spTgt>
                                        </p:tgtEl>
                                        <p:attrNameLst>
                                          <p:attrName>ppt_h</p:attrName>
                                        </p:attrNameLst>
                                      </p:cBhvr>
                                      <p:tavLst>
                                        <p:tav tm="0">
                                          <p:val>
                                            <p:strVal val="#ppt_h"/>
                                          </p:val>
                                        </p:tav>
                                        <p:tav tm="100000">
                                          <p:val>
                                            <p:strVal val="#ppt_h"/>
                                          </p:val>
                                        </p:tav>
                                      </p:tavLst>
                                    </p:anim>
                                    <p:animEffect transition="in" filter="fade">
                                      <p:cBhvr>
                                        <p:cTn id="9" dur="1000"/>
                                        <p:tgtEl>
                                          <p:spTgt spid="88067">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grpId="0" nodeType="clickEffect">
                                  <p:stCondLst>
                                    <p:cond delay="0"/>
                                  </p:stCondLst>
                                  <p:childTnLst>
                                    <p:set>
                                      <p:cBhvr>
                                        <p:cTn id="13" dur="1" fill="hold">
                                          <p:stCondLst>
                                            <p:cond delay="0"/>
                                          </p:stCondLst>
                                        </p:cTn>
                                        <p:tgtEl>
                                          <p:spTgt spid="88067">
                                            <p:txEl>
                                              <p:pRg st="1" end="1"/>
                                            </p:txEl>
                                          </p:spTgt>
                                        </p:tgtEl>
                                        <p:attrNameLst>
                                          <p:attrName>style.visibility</p:attrName>
                                        </p:attrNameLst>
                                      </p:cBhvr>
                                      <p:to>
                                        <p:strVal val="visible"/>
                                      </p:to>
                                    </p:set>
                                    <p:anim calcmode="lin" valueType="num">
                                      <p:cBhvr>
                                        <p:cTn id="14" dur="1000" fill="hold"/>
                                        <p:tgtEl>
                                          <p:spTgt spid="88067">
                                            <p:txEl>
                                              <p:pRg st="1" end="1"/>
                                            </p:txEl>
                                          </p:spTgt>
                                        </p:tgtEl>
                                        <p:attrNameLst>
                                          <p:attrName>ppt_w</p:attrName>
                                        </p:attrNameLst>
                                      </p:cBhvr>
                                      <p:tavLst>
                                        <p:tav tm="0">
                                          <p:val>
                                            <p:strVal val="#ppt_w*0.70"/>
                                          </p:val>
                                        </p:tav>
                                        <p:tav tm="100000">
                                          <p:val>
                                            <p:strVal val="#ppt_w"/>
                                          </p:val>
                                        </p:tav>
                                      </p:tavLst>
                                    </p:anim>
                                    <p:anim calcmode="lin" valueType="num">
                                      <p:cBhvr>
                                        <p:cTn id="15" dur="1000" fill="hold"/>
                                        <p:tgtEl>
                                          <p:spTgt spid="88067">
                                            <p:txEl>
                                              <p:pRg st="1" end="1"/>
                                            </p:txEl>
                                          </p:spTgt>
                                        </p:tgtEl>
                                        <p:attrNameLst>
                                          <p:attrName>ppt_h</p:attrName>
                                        </p:attrNameLst>
                                      </p:cBhvr>
                                      <p:tavLst>
                                        <p:tav tm="0">
                                          <p:val>
                                            <p:strVal val="#ppt_h"/>
                                          </p:val>
                                        </p:tav>
                                        <p:tav tm="100000">
                                          <p:val>
                                            <p:strVal val="#ppt_h"/>
                                          </p:val>
                                        </p:tav>
                                      </p:tavLst>
                                    </p:anim>
                                    <p:animEffect transition="in" filter="fade">
                                      <p:cBhvr>
                                        <p:cTn id="16" dur="1000"/>
                                        <p:tgtEl>
                                          <p:spTgt spid="88067">
                                            <p:txEl>
                                              <p:pRg st="1" end="1"/>
                                            </p:txEl>
                                          </p:spTgt>
                                        </p:tgtEl>
                                      </p:cBhvr>
                                    </p:animEffect>
                                  </p:childTnLst>
                                </p:cTn>
                              </p:par>
                              <p:par>
                                <p:cTn id="17" presetID="55" presetClass="entr" presetSubtype="0" fill="hold" grpId="0" nodeType="withEffect">
                                  <p:stCondLst>
                                    <p:cond delay="0"/>
                                  </p:stCondLst>
                                  <p:childTnLst>
                                    <p:set>
                                      <p:cBhvr>
                                        <p:cTn id="18" dur="1" fill="hold">
                                          <p:stCondLst>
                                            <p:cond delay="0"/>
                                          </p:stCondLst>
                                        </p:cTn>
                                        <p:tgtEl>
                                          <p:spTgt spid="88067">
                                            <p:txEl>
                                              <p:pRg st="2" end="2"/>
                                            </p:txEl>
                                          </p:spTgt>
                                        </p:tgtEl>
                                        <p:attrNameLst>
                                          <p:attrName>style.visibility</p:attrName>
                                        </p:attrNameLst>
                                      </p:cBhvr>
                                      <p:to>
                                        <p:strVal val="visible"/>
                                      </p:to>
                                    </p:set>
                                    <p:anim calcmode="lin" valueType="num">
                                      <p:cBhvr>
                                        <p:cTn id="19" dur="1000" fill="hold"/>
                                        <p:tgtEl>
                                          <p:spTgt spid="88067">
                                            <p:txEl>
                                              <p:pRg st="2" end="2"/>
                                            </p:txEl>
                                          </p:spTgt>
                                        </p:tgtEl>
                                        <p:attrNameLst>
                                          <p:attrName>ppt_w</p:attrName>
                                        </p:attrNameLst>
                                      </p:cBhvr>
                                      <p:tavLst>
                                        <p:tav tm="0">
                                          <p:val>
                                            <p:strVal val="#ppt_w*0.70"/>
                                          </p:val>
                                        </p:tav>
                                        <p:tav tm="100000">
                                          <p:val>
                                            <p:strVal val="#ppt_w"/>
                                          </p:val>
                                        </p:tav>
                                      </p:tavLst>
                                    </p:anim>
                                    <p:anim calcmode="lin" valueType="num">
                                      <p:cBhvr>
                                        <p:cTn id="20" dur="1000" fill="hold"/>
                                        <p:tgtEl>
                                          <p:spTgt spid="88067">
                                            <p:txEl>
                                              <p:pRg st="2" end="2"/>
                                            </p:txEl>
                                          </p:spTgt>
                                        </p:tgtEl>
                                        <p:attrNameLst>
                                          <p:attrName>ppt_h</p:attrName>
                                        </p:attrNameLst>
                                      </p:cBhvr>
                                      <p:tavLst>
                                        <p:tav tm="0">
                                          <p:val>
                                            <p:strVal val="#ppt_h"/>
                                          </p:val>
                                        </p:tav>
                                        <p:tav tm="100000">
                                          <p:val>
                                            <p:strVal val="#ppt_h"/>
                                          </p:val>
                                        </p:tav>
                                      </p:tavLst>
                                    </p:anim>
                                    <p:animEffect transition="in" filter="fade">
                                      <p:cBhvr>
                                        <p:cTn id="21" dur="1000"/>
                                        <p:tgtEl>
                                          <p:spTgt spid="88067">
                                            <p:txEl>
                                              <p:pRg st="2" end="2"/>
                                            </p:txEl>
                                          </p:spTgt>
                                        </p:tgtEl>
                                      </p:cBhvr>
                                    </p:animEffect>
                                  </p:childTnLst>
                                </p:cTn>
                              </p:par>
                              <p:par>
                                <p:cTn id="22" presetID="55" presetClass="entr" presetSubtype="0" fill="hold" grpId="0" nodeType="withEffect">
                                  <p:stCondLst>
                                    <p:cond delay="0"/>
                                  </p:stCondLst>
                                  <p:childTnLst>
                                    <p:set>
                                      <p:cBhvr>
                                        <p:cTn id="23" dur="1" fill="hold">
                                          <p:stCondLst>
                                            <p:cond delay="0"/>
                                          </p:stCondLst>
                                        </p:cTn>
                                        <p:tgtEl>
                                          <p:spTgt spid="88067">
                                            <p:txEl>
                                              <p:pRg st="3" end="3"/>
                                            </p:txEl>
                                          </p:spTgt>
                                        </p:tgtEl>
                                        <p:attrNameLst>
                                          <p:attrName>style.visibility</p:attrName>
                                        </p:attrNameLst>
                                      </p:cBhvr>
                                      <p:to>
                                        <p:strVal val="visible"/>
                                      </p:to>
                                    </p:set>
                                    <p:anim calcmode="lin" valueType="num">
                                      <p:cBhvr>
                                        <p:cTn id="24" dur="1000" fill="hold"/>
                                        <p:tgtEl>
                                          <p:spTgt spid="88067">
                                            <p:txEl>
                                              <p:pRg st="3" end="3"/>
                                            </p:txEl>
                                          </p:spTgt>
                                        </p:tgtEl>
                                        <p:attrNameLst>
                                          <p:attrName>ppt_w</p:attrName>
                                        </p:attrNameLst>
                                      </p:cBhvr>
                                      <p:tavLst>
                                        <p:tav tm="0">
                                          <p:val>
                                            <p:strVal val="#ppt_w*0.70"/>
                                          </p:val>
                                        </p:tav>
                                        <p:tav tm="100000">
                                          <p:val>
                                            <p:strVal val="#ppt_w"/>
                                          </p:val>
                                        </p:tav>
                                      </p:tavLst>
                                    </p:anim>
                                    <p:anim calcmode="lin" valueType="num">
                                      <p:cBhvr>
                                        <p:cTn id="25" dur="1000" fill="hold"/>
                                        <p:tgtEl>
                                          <p:spTgt spid="88067">
                                            <p:txEl>
                                              <p:pRg st="3" end="3"/>
                                            </p:txEl>
                                          </p:spTgt>
                                        </p:tgtEl>
                                        <p:attrNameLst>
                                          <p:attrName>ppt_h</p:attrName>
                                        </p:attrNameLst>
                                      </p:cBhvr>
                                      <p:tavLst>
                                        <p:tav tm="0">
                                          <p:val>
                                            <p:strVal val="#ppt_h"/>
                                          </p:val>
                                        </p:tav>
                                        <p:tav tm="100000">
                                          <p:val>
                                            <p:strVal val="#ppt_h"/>
                                          </p:val>
                                        </p:tav>
                                      </p:tavLst>
                                    </p:anim>
                                    <p:animEffect transition="in" filter="fade">
                                      <p:cBhvr>
                                        <p:cTn id="26" dur="1000"/>
                                        <p:tgtEl>
                                          <p:spTgt spid="8806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067" grpId="0" uiExpand="1" build="p"/>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5" name="Rectangle 2"/>
          <p:cNvSpPr>
            <a:spLocks noGrp="1" noChangeArrowheads="1"/>
          </p:cNvSpPr>
          <p:nvPr>
            <p:ph type="title"/>
          </p:nvPr>
        </p:nvSpPr>
        <p:spPr/>
        <p:txBody>
          <a:bodyPr/>
          <a:lstStyle/>
          <a:p>
            <a:pPr eaLnBrk="1" hangingPunct="1"/>
            <a:r>
              <a:rPr lang="zh-CN" altLang="en-US"/>
              <a:t>替换系统驱动或系统</a:t>
            </a:r>
            <a:r>
              <a:rPr lang="en-US" altLang="zh-CN"/>
              <a:t>DLL</a:t>
            </a:r>
            <a:endParaRPr lang="zh-CN" altLang="en-US"/>
          </a:p>
        </p:txBody>
      </p:sp>
      <p:sp>
        <p:nvSpPr>
          <p:cNvPr id="87046" name="Rectangle 3"/>
          <p:cNvSpPr>
            <a:spLocks noGrp="1" noChangeArrowheads="1"/>
          </p:cNvSpPr>
          <p:nvPr>
            <p:ph type="body" idx="1"/>
          </p:nvPr>
        </p:nvSpPr>
        <p:spPr>
          <a:xfrm>
            <a:off x="563563" y="1524000"/>
            <a:ext cx="7993062" cy="4133850"/>
          </a:xfrm>
        </p:spPr>
        <p:txBody>
          <a:bodyPr/>
          <a:lstStyle/>
          <a:p>
            <a:pPr eaLnBrk="1" hangingPunct="1">
              <a:lnSpc>
                <a:spcPct val="90000"/>
              </a:lnSpc>
            </a:pPr>
            <a:r>
              <a:rPr lang="zh-CN" altLang="en-US" sz="2800" dirty="0"/>
              <a:t>攻击者使用自己的</a:t>
            </a:r>
            <a:r>
              <a:rPr lang="en-US" altLang="zh-CN" sz="2800" dirty="0"/>
              <a:t>DLL</a:t>
            </a:r>
            <a:r>
              <a:rPr lang="zh-CN" altLang="en-US" sz="2800" dirty="0"/>
              <a:t>文件替换掉</a:t>
            </a:r>
            <a:r>
              <a:rPr lang="en-US" altLang="zh-CN" sz="2800" dirty="0"/>
              <a:t>Windows</a:t>
            </a:r>
            <a:r>
              <a:rPr lang="zh-CN" altLang="en-US" sz="2800" dirty="0"/>
              <a:t>系统中正常的</a:t>
            </a:r>
            <a:r>
              <a:rPr lang="en-US" altLang="zh-CN" sz="2800" dirty="0"/>
              <a:t>DLL</a:t>
            </a:r>
            <a:r>
              <a:rPr lang="zh-CN" altLang="en-US" sz="2800" dirty="0"/>
              <a:t>文件。</a:t>
            </a:r>
          </a:p>
          <a:p>
            <a:pPr lvl="1" eaLnBrk="1" hangingPunct="1">
              <a:lnSpc>
                <a:spcPct val="90000"/>
              </a:lnSpc>
            </a:pPr>
            <a:r>
              <a:rPr lang="zh-CN" altLang="en-US" sz="2400" dirty="0"/>
              <a:t>这种方法利用了</a:t>
            </a:r>
            <a:r>
              <a:rPr lang="en-US" altLang="zh-CN" sz="2400" dirty="0"/>
              <a:t>Windows</a:t>
            </a:r>
            <a:r>
              <a:rPr lang="zh-CN" altLang="en-US" sz="2400" dirty="0"/>
              <a:t>系统的驱动或</a:t>
            </a:r>
            <a:r>
              <a:rPr lang="en-US" altLang="zh-CN" sz="2400" dirty="0"/>
              <a:t>DLL</a:t>
            </a:r>
            <a:r>
              <a:rPr lang="zh-CN" altLang="en-US" sz="2400" dirty="0"/>
              <a:t>，既可以启动木马，也可以隐藏木马。不使用进程，属于真隐藏技术。</a:t>
            </a:r>
          </a:p>
          <a:p>
            <a:pPr lvl="1" eaLnBrk="1" hangingPunct="1">
              <a:lnSpc>
                <a:spcPct val="90000"/>
              </a:lnSpc>
            </a:pPr>
            <a:r>
              <a:rPr lang="en-US" altLang="zh-CN" sz="2400" dirty="0"/>
              <a:t>DLL</a:t>
            </a:r>
            <a:r>
              <a:rPr lang="zh-CN" altLang="en-US" sz="2400" dirty="0"/>
              <a:t>木马通过别的进程来运行它，如果这个进程是可信进程，就没有人会怀疑它是木马，那么这个</a:t>
            </a:r>
            <a:r>
              <a:rPr lang="en-US" altLang="zh-CN" sz="2400" dirty="0"/>
              <a:t>DLL</a:t>
            </a:r>
            <a:r>
              <a:rPr lang="zh-CN" altLang="en-US" sz="2400" dirty="0"/>
              <a:t>木马作为可信进程的一部分，就成为了被信赖的一部分而为所欲为</a:t>
            </a:r>
            <a:endParaRPr lang="en-US" altLang="zh-CN"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withEffect">
                                  <p:stCondLst>
                                    <p:cond delay="0"/>
                                  </p:stCondLst>
                                  <p:childTnLst>
                                    <p:set>
                                      <p:cBhvr>
                                        <p:cTn id="6" dur="1" fill="hold">
                                          <p:stCondLst>
                                            <p:cond delay="0"/>
                                          </p:stCondLst>
                                        </p:cTn>
                                        <p:tgtEl>
                                          <p:spTgt spid="87046">
                                            <p:txEl>
                                              <p:pRg st="0" end="0"/>
                                            </p:txEl>
                                          </p:spTgt>
                                        </p:tgtEl>
                                        <p:attrNameLst>
                                          <p:attrName>style.visibility</p:attrName>
                                        </p:attrNameLst>
                                      </p:cBhvr>
                                      <p:to>
                                        <p:strVal val="visible"/>
                                      </p:to>
                                    </p:set>
                                    <p:anim calcmode="lin" valueType="num">
                                      <p:cBhvr>
                                        <p:cTn id="7" dur="1000" fill="hold"/>
                                        <p:tgtEl>
                                          <p:spTgt spid="87046">
                                            <p:txEl>
                                              <p:pRg st="0" end="0"/>
                                            </p:txEl>
                                          </p:spTgt>
                                        </p:tgtEl>
                                        <p:attrNameLst>
                                          <p:attrName>ppt_w</p:attrName>
                                        </p:attrNameLst>
                                      </p:cBhvr>
                                      <p:tavLst>
                                        <p:tav tm="0">
                                          <p:val>
                                            <p:strVal val="#ppt_w*0.70"/>
                                          </p:val>
                                        </p:tav>
                                        <p:tav tm="100000">
                                          <p:val>
                                            <p:strVal val="#ppt_w"/>
                                          </p:val>
                                        </p:tav>
                                      </p:tavLst>
                                    </p:anim>
                                    <p:anim calcmode="lin" valueType="num">
                                      <p:cBhvr>
                                        <p:cTn id="8" dur="1000" fill="hold"/>
                                        <p:tgtEl>
                                          <p:spTgt spid="87046">
                                            <p:txEl>
                                              <p:pRg st="0" end="0"/>
                                            </p:txEl>
                                          </p:spTgt>
                                        </p:tgtEl>
                                        <p:attrNameLst>
                                          <p:attrName>ppt_h</p:attrName>
                                        </p:attrNameLst>
                                      </p:cBhvr>
                                      <p:tavLst>
                                        <p:tav tm="0">
                                          <p:val>
                                            <p:strVal val="#ppt_h"/>
                                          </p:val>
                                        </p:tav>
                                        <p:tav tm="100000">
                                          <p:val>
                                            <p:strVal val="#ppt_h"/>
                                          </p:val>
                                        </p:tav>
                                      </p:tavLst>
                                    </p:anim>
                                    <p:animEffect transition="in" filter="fade">
                                      <p:cBhvr>
                                        <p:cTn id="9" dur="1000"/>
                                        <p:tgtEl>
                                          <p:spTgt spid="87046">
                                            <p:txEl>
                                              <p:pRg st="0" end="0"/>
                                            </p:txEl>
                                          </p:spTgt>
                                        </p:tgtEl>
                                      </p:cBhvr>
                                    </p:animEffect>
                                  </p:childTnLst>
                                </p:cTn>
                              </p:par>
                              <p:par>
                                <p:cTn id="10" presetID="55" presetClass="entr" presetSubtype="0" fill="hold" grpId="0" nodeType="withEffect">
                                  <p:stCondLst>
                                    <p:cond delay="0"/>
                                  </p:stCondLst>
                                  <p:childTnLst>
                                    <p:set>
                                      <p:cBhvr>
                                        <p:cTn id="11" dur="1" fill="hold">
                                          <p:stCondLst>
                                            <p:cond delay="0"/>
                                          </p:stCondLst>
                                        </p:cTn>
                                        <p:tgtEl>
                                          <p:spTgt spid="87046">
                                            <p:txEl>
                                              <p:pRg st="1" end="1"/>
                                            </p:txEl>
                                          </p:spTgt>
                                        </p:tgtEl>
                                        <p:attrNameLst>
                                          <p:attrName>style.visibility</p:attrName>
                                        </p:attrNameLst>
                                      </p:cBhvr>
                                      <p:to>
                                        <p:strVal val="visible"/>
                                      </p:to>
                                    </p:set>
                                    <p:anim calcmode="lin" valueType="num">
                                      <p:cBhvr>
                                        <p:cTn id="12" dur="1000" fill="hold"/>
                                        <p:tgtEl>
                                          <p:spTgt spid="87046">
                                            <p:txEl>
                                              <p:pRg st="1" end="1"/>
                                            </p:txEl>
                                          </p:spTgt>
                                        </p:tgtEl>
                                        <p:attrNameLst>
                                          <p:attrName>ppt_w</p:attrName>
                                        </p:attrNameLst>
                                      </p:cBhvr>
                                      <p:tavLst>
                                        <p:tav tm="0">
                                          <p:val>
                                            <p:strVal val="#ppt_w*0.70"/>
                                          </p:val>
                                        </p:tav>
                                        <p:tav tm="100000">
                                          <p:val>
                                            <p:strVal val="#ppt_w"/>
                                          </p:val>
                                        </p:tav>
                                      </p:tavLst>
                                    </p:anim>
                                    <p:anim calcmode="lin" valueType="num">
                                      <p:cBhvr>
                                        <p:cTn id="13" dur="1000" fill="hold"/>
                                        <p:tgtEl>
                                          <p:spTgt spid="87046">
                                            <p:txEl>
                                              <p:pRg st="1" end="1"/>
                                            </p:txEl>
                                          </p:spTgt>
                                        </p:tgtEl>
                                        <p:attrNameLst>
                                          <p:attrName>ppt_h</p:attrName>
                                        </p:attrNameLst>
                                      </p:cBhvr>
                                      <p:tavLst>
                                        <p:tav tm="0">
                                          <p:val>
                                            <p:strVal val="#ppt_h"/>
                                          </p:val>
                                        </p:tav>
                                        <p:tav tm="100000">
                                          <p:val>
                                            <p:strVal val="#ppt_h"/>
                                          </p:val>
                                        </p:tav>
                                      </p:tavLst>
                                    </p:anim>
                                    <p:animEffect transition="in" filter="fade">
                                      <p:cBhvr>
                                        <p:cTn id="14" dur="1000"/>
                                        <p:tgtEl>
                                          <p:spTgt spid="87046">
                                            <p:txEl>
                                              <p:pRg st="1" end="1"/>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55" presetClass="entr" presetSubtype="0" fill="hold" grpId="0" nodeType="clickEffect">
                                  <p:stCondLst>
                                    <p:cond delay="0"/>
                                  </p:stCondLst>
                                  <p:childTnLst>
                                    <p:set>
                                      <p:cBhvr>
                                        <p:cTn id="18" dur="1" fill="hold">
                                          <p:stCondLst>
                                            <p:cond delay="0"/>
                                          </p:stCondLst>
                                        </p:cTn>
                                        <p:tgtEl>
                                          <p:spTgt spid="87046">
                                            <p:txEl>
                                              <p:pRg st="2" end="2"/>
                                            </p:txEl>
                                          </p:spTgt>
                                        </p:tgtEl>
                                        <p:attrNameLst>
                                          <p:attrName>style.visibility</p:attrName>
                                        </p:attrNameLst>
                                      </p:cBhvr>
                                      <p:to>
                                        <p:strVal val="visible"/>
                                      </p:to>
                                    </p:set>
                                    <p:anim calcmode="lin" valueType="num">
                                      <p:cBhvr>
                                        <p:cTn id="19" dur="1000" fill="hold"/>
                                        <p:tgtEl>
                                          <p:spTgt spid="87046">
                                            <p:txEl>
                                              <p:pRg st="2" end="2"/>
                                            </p:txEl>
                                          </p:spTgt>
                                        </p:tgtEl>
                                        <p:attrNameLst>
                                          <p:attrName>ppt_w</p:attrName>
                                        </p:attrNameLst>
                                      </p:cBhvr>
                                      <p:tavLst>
                                        <p:tav tm="0">
                                          <p:val>
                                            <p:strVal val="#ppt_w*0.70"/>
                                          </p:val>
                                        </p:tav>
                                        <p:tav tm="100000">
                                          <p:val>
                                            <p:strVal val="#ppt_w"/>
                                          </p:val>
                                        </p:tav>
                                      </p:tavLst>
                                    </p:anim>
                                    <p:anim calcmode="lin" valueType="num">
                                      <p:cBhvr>
                                        <p:cTn id="20" dur="1000" fill="hold"/>
                                        <p:tgtEl>
                                          <p:spTgt spid="87046">
                                            <p:txEl>
                                              <p:pRg st="2" end="2"/>
                                            </p:txEl>
                                          </p:spTgt>
                                        </p:tgtEl>
                                        <p:attrNameLst>
                                          <p:attrName>ppt_h</p:attrName>
                                        </p:attrNameLst>
                                      </p:cBhvr>
                                      <p:tavLst>
                                        <p:tav tm="0">
                                          <p:val>
                                            <p:strVal val="#ppt_h"/>
                                          </p:val>
                                        </p:tav>
                                        <p:tav tm="100000">
                                          <p:val>
                                            <p:strVal val="#ppt_h"/>
                                          </p:val>
                                        </p:tav>
                                      </p:tavLst>
                                    </p:anim>
                                    <p:animEffect transition="in" filter="fade">
                                      <p:cBhvr>
                                        <p:cTn id="21" dur="1000"/>
                                        <p:tgtEl>
                                          <p:spTgt spid="8704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046" grpId="0" uiExpand="1" build="p"/>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标题 1"/>
          <p:cNvSpPr>
            <a:spLocks noGrp="1"/>
          </p:cNvSpPr>
          <p:nvPr>
            <p:ph type="title"/>
          </p:nvPr>
        </p:nvSpPr>
        <p:spPr/>
        <p:txBody>
          <a:bodyPr/>
          <a:lstStyle/>
          <a:p>
            <a:r>
              <a:rPr lang="zh-CN" altLang="en-US" dirty="0"/>
              <a:t>替换系统驱动或系统</a:t>
            </a:r>
            <a:r>
              <a:rPr lang="en-US" altLang="zh-CN" dirty="0"/>
              <a:t>DLL</a:t>
            </a:r>
            <a:endParaRPr lang="zh-CN" altLang="en-US" dirty="0"/>
          </a:p>
        </p:txBody>
      </p:sp>
      <p:sp>
        <p:nvSpPr>
          <p:cNvPr id="89091" name="内容占位符 2"/>
          <p:cNvSpPr>
            <a:spLocks noGrp="1"/>
          </p:cNvSpPr>
          <p:nvPr>
            <p:ph idx="1"/>
          </p:nvPr>
        </p:nvSpPr>
        <p:spPr>
          <a:xfrm>
            <a:off x="611188" y="1468438"/>
            <a:ext cx="7772400" cy="4114800"/>
          </a:xfrm>
        </p:spPr>
        <p:txBody>
          <a:bodyPr/>
          <a:lstStyle/>
          <a:p>
            <a:pPr>
              <a:lnSpc>
                <a:spcPts val="4000"/>
              </a:lnSpc>
            </a:pPr>
            <a:r>
              <a:rPr lang="zh-CN" altLang="en-US" dirty="0"/>
              <a:t>这种方法与一般方法不同，它基本上摆脱了原有的木马模式</a:t>
            </a:r>
            <a:r>
              <a:rPr lang="en-US" altLang="zh-CN" dirty="0"/>
              <a:t>---</a:t>
            </a:r>
            <a:r>
              <a:rPr lang="zh-CN" altLang="en-US" dirty="0"/>
              <a:t>监听端口，而采用替代系统功能的方法</a:t>
            </a:r>
            <a:r>
              <a:rPr lang="en-US" altLang="zh-CN" dirty="0"/>
              <a:t>(</a:t>
            </a:r>
            <a:r>
              <a:rPr lang="zh-CN" altLang="en-US" dirty="0"/>
              <a:t>改写</a:t>
            </a:r>
            <a:r>
              <a:rPr lang="zh-CN" altLang="en-US" sz="3200" dirty="0"/>
              <a:t>虚拟设备驱动程序</a:t>
            </a:r>
            <a:r>
              <a:rPr lang="en-US" altLang="zh-CN" dirty="0"/>
              <a:t>vxd</a:t>
            </a:r>
            <a:r>
              <a:rPr lang="zh-CN" altLang="en-US" dirty="0"/>
              <a:t>或动态链接库</a:t>
            </a:r>
            <a:r>
              <a:rPr lang="en-US" altLang="zh-CN" dirty="0"/>
              <a:t>DLL</a:t>
            </a:r>
            <a:r>
              <a:rPr lang="zh-CN" altLang="en-US" dirty="0"/>
              <a:t>文件</a:t>
            </a:r>
            <a:r>
              <a:rPr lang="en-US" altLang="zh-CN" dirty="0"/>
              <a:t>)</a:t>
            </a:r>
            <a:r>
              <a:rPr lang="zh-CN" altLang="en-US" dirty="0"/>
              <a:t>，木马会将修改后的</a:t>
            </a:r>
            <a:r>
              <a:rPr lang="en-US" altLang="zh-CN" dirty="0"/>
              <a:t>DLL</a:t>
            </a:r>
            <a:r>
              <a:rPr lang="zh-CN" altLang="en-US" dirty="0"/>
              <a:t>替换系统已知的</a:t>
            </a:r>
            <a:r>
              <a:rPr lang="en-US" altLang="zh-CN" dirty="0"/>
              <a:t>DLL</a:t>
            </a:r>
            <a:r>
              <a:rPr lang="zh-CN" altLang="en-US" dirty="0"/>
              <a:t>，并对所有的函数调用进行过滤。</a:t>
            </a: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标题 1"/>
          <p:cNvSpPr>
            <a:spLocks noGrp="1"/>
          </p:cNvSpPr>
          <p:nvPr>
            <p:ph type="title"/>
          </p:nvPr>
        </p:nvSpPr>
        <p:spPr/>
        <p:txBody>
          <a:bodyPr/>
          <a:lstStyle/>
          <a:p>
            <a:r>
              <a:rPr lang="zh-CN" altLang="en-US" dirty="0"/>
              <a:t>替换系统驱动或系统</a:t>
            </a:r>
            <a:r>
              <a:rPr lang="en-US" altLang="zh-CN" dirty="0"/>
              <a:t>DLL</a:t>
            </a:r>
            <a:endParaRPr lang="zh-CN" altLang="en-US" dirty="0"/>
          </a:p>
        </p:txBody>
      </p:sp>
      <p:sp>
        <p:nvSpPr>
          <p:cNvPr id="90115" name="内容占位符 2"/>
          <p:cNvSpPr>
            <a:spLocks noGrp="1"/>
          </p:cNvSpPr>
          <p:nvPr>
            <p:ph idx="1"/>
          </p:nvPr>
        </p:nvSpPr>
        <p:spPr>
          <a:xfrm>
            <a:off x="649288" y="1487488"/>
            <a:ext cx="7772400" cy="4114800"/>
          </a:xfrm>
        </p:spPr>
        <p:txBody>
          <a:bodyPr/>
          <a:lstStyle/>
          <a:p>
            <a:r>
              <a:rPr lang="zh-CN" altLang="en-US" sz="2800" dirty="0"/>
              <a:t>攻击者的</a:t>
            </a:r>
            <a:r>
              <a:rPr lang="en-US" altLang="zh-CN" sz="2800" dirty="0"/>
              <a:t>DLL</a:t>
            </a:r>
            <a:r>
              <a:rPr lang="zh-CN" altLang="en-US" sz="2800" dirty="0"/>
              <a:t>文件一般包括有函数转发器。在处理函数调用时，对于系统正常的调用请求，它就把请求直接转发给被替换的系统</a:t>
            </a:r>
            <a:r>
              <a:rPr lang="en-US" altLang="zh-CN" sz="2800" dirty="0"/>
              <a:t>DLL</a:t>
            </a:r>
            <a:r>
              <a:rPr lang="zh-CN" altLang="en-US" sz="2800" dirty="0"/>
              <a:t>进行处理；如果是约定的相应操作</a:t>
            </a:r>
            <a:r>
              <a:rPr lang="en-US" altLang="zh-CN" sz="2800" dirty="0"/>
              <a:t>(</a:t>
            </a:r>
            <a:r>
              <a:rPr lang="zh-CN" altLang="en-US" sz="2800" dirty="0"/>
              <a:t>事先约定好的特殊情况</a:t>
            </a:r>
            <a:r>
              <a:rPr lang="en-US" altLang="zh-CN" sz="2800" dirty="0"/>
              <a:t>)</a:t>
            </a:r>
            <a:r>
              <a:rPr lang="zh-CN" altLang="en-US" sz="2800" dirty="0"/>
              <a:t>，则按照约定完成所请求的功能。</a:t>
            </a:r>
            <a:endParaRPr lang="en-US" altLang="zh-CN" sz="2800" dirty="0"/>
          </a:p>
          <a:p>
            <a:r>
              <a:rPr lang="zh-CN" altLang="en-US" sz="2800" dirty="0"/>
              <a:t>这样做的好处是没有增加新的文件，不需要打开新的端口，没有新的进程，使用常规的方法监测不到它。</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withEffect">
                                  <p:stCondLst>
                                    <p:cond delay="0"/>
                                  </p:stCondLst>
                                  <p:childTnLst>
                                    <p:set>
                                      <p:cBhvr>
                                        <p:cTn id="6" dur="1" fill="hold">
                                          <p:stCondLst>
                                            <p:cond delay="0"/>
                                          </p:stCondLst>
                                        </p:cTn>
                                        <p:tgtEl>
                                          <p:spTgt spid="90115">
                                            <p:txEl>
                                              <p:pRg st="0" end="0"/>
                                            </p:txEl>
                                          </p:spTgt>
                                        </p:tgtEl>
                                        <p:attrNameLst>
                                          <p:attrName>style.visibility</p:attrName>
                                        </p:attrNameLst>
                                      </p:cBhvr>
                                      <p:to>
                                        <p:strVal val="visible"/>
                                      </p:to>
                                    </p:set>
                                    <p:anim calcmode="lin" valueType="num">
                                      <p:cBhvr>
                                        <p:cTn id="7" dur="1000" fill="hold"/>
                                        <p:tgtEl>
                                          <p:spTgt spid="90115">
                                            <p:txEl>
                                              <p:pRg st="0" end="0"/>
                                            </p:txEl>
                                          </p:spTgt>
                                        </p:tgtEl>
                                        <p:attrNameLst>
                                          <p:attrName>ppt_w</p:attrName>
                                        </p:attrNameLst>
                                      </p:cBhvr>
                                      <p:tavLst>
                                        <p:tav tm="0">
                                          <p:val>
                                            <p:strVal val="#ppt_w*0.70"/>
                                          </p:val>
                                        </p:tav>
                                        <p:tav tm="100000">
                                          <p:val>
                                            <p:strVal val="#ppt_w"/>
                                          </p:val>
                                        </p:tav>
                                      </p:tavLst>
                                    </p:anim>
                                    <p:anim calcmode="lin" valueType="num">
                                      <p:cBhvr>
                                        <p:cTn id="8" dur="1000" fill="hold"/>
                                        <p:tgtEl>
                                          <p:spTgt spid="90115">
                                            <p:txEl>
                                              <p:pRg st="0" end="0"/>
                                            </p:txEl>
                                          </p:spTgt>
                                        </p:tgtEl>
                                        <p:attrNameLst>
                                          <p:attrName>ppt_h</p:attrName>
                                        </p:attrNameLst>
                                      </p:cBhvr>
                                      <p:tavLst>
                                        <p:tav tm="0">
                                          <p:val>
                                            <p:strVal val="#ppt_h"/>
                                          </p:val>
                                        </p:tav>
                                        <p:tav tm="100000">
                                          <p:val>
                                            <p:strVal val="#ppt_h"/>
                                          </p:val>
                                        </p:tav>
                                      </p:tavLst>
                                    </p:anim>
                                    <p:animEffect transition="in" filter="fade">
                                      <p:cBhvr>
                                        <p:cTn id="9" dur="1000"/>
                                        <p:tgtEl>
                                          <p:spTgt spid="90115">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grpId="0" nodeType="clickEffect">
                                  <p:stCondLst>
                                    <p:cond delay="0"/>
                                  </p:stCondLst>
                                  <p:childTnLst>
                                    <p:set>
                                      <p:cBhvr>
                                        <p:cTn id="13" dur="1" fill="hold">
                                          <p:stCondLst>
                                            <p:cond delay="0"/>
                                          </p:stCondLst>
                                        </p:cTn>
                                        <p:tgtEl>
                                          <p:spTgt spid="90115">
                                            <p:txEl>
                                              <p:pRg st="1" end="1"/>
                                            </p:txEl>
                                          </p:spTgt>
                                        </p:tgtEl>
                                        <p:attrNameLst>
                                          <p:attrName>style.visibility</p:attrName>
                                        </p:attrNameLst>
                                      </p:cBhvr>
                                      <p:to>
                                        <p:strVal val="visible"/>
                                      </p:to>
                                    </p:set>
                                    <p:anim calcmode="lin" valueType="num">
                                      <p:cBhvr>
                                        <p:cTn id="14" dur="1000" fill="hold"/>
                                        <p:tgtEl>
                                          <p:spTgt spid="90115">
                                            <p:txEl>
                                              <p:pRg st="1" end="1"/>
                                            </p:txEl>
                                          </p:spTgt>
                                        </p:tgtEl>
                                        <p:attrNameLst>
                                          <p:attrName>ppt_w</p:attrName>
                                        </p:attrNameLst>
                                      </p:cBhvr>
                                      <p:tavLst>
                                        <p:tav tm="0">
                                          <p:val>
                                            <p:strVal val="#ppt_w*0.70"/>
                                          </p:val>
                                        </p:tav>
                                        <p:tav tm="100000">
                                          <p:val>
                                            <p:strVal val="#ppt_w"/>
                                          </p:val>
                                        </p:tav>
                                      </p:tavLst>
                                    </p:anim>
                                    <p:anim calcmode="lin" valueType="num">
                                      <p:cBhvr>
                                        <p:cTn id="15" dur="1000" fill="hold"/>
                                        <p:tgtEl>
                                          <p:spTgt spid="90115">
                                            <p:txEl>
                                              <p:pRg st="1" end="1"/>
                                            </p:txEl>
                                          </p:spTgt>
                                        </p:tgtEl>
                                        <p:attrNameLst>
                                          <p:attrName>ppt_h</p:attrName>
                                        </p:attrNameLst>
                                      </p:cBhvr>
                                      <p:tavLst>
                                        <p:tav tm="0">
                                          <p:val>
                                            <p:strVal val="#ppt_h"/>
                                          </p:val>
                                        </p:tav>
                                        <p:tav tm="100000">
                                          <p:val>
                                            <p:strVal val="#ppt_h"/>
                                          </p:val>
                                        </p:tav>
                                      </p:tavLst>
                                    </p:anim>
                                    <p:animEffect transition="in" filter="fade">
                                      <p:cBhvr>
                                        <p:cTn id="16" dur="1000"/>
                                        <p:tgtEl>
                                          <p:spTgt spid="9011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115" grpId="0" uiExpand="1" build="p"/>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ChangeArrowheads="1"/>
          </p:cNvSpPr>
          <p:nvPr>
            <p:ph type="title"/>
          </p:nvPr>
        </p:nvSpPr>
        <p:spPr/>
        <p:txBody>
          <a:bodyPr/>
          <a:lstStyle/>
          <a:p>
            <a:r>
              <a:rPr lang="zh-CN" altLang="en-US" dirty="0"/>
              <a:t>替换系统驱动或系统</a:t>
            </a:r>
            <a:r>
              <a:rPr lang="en-US" altLang="zh-CN" dirty="0"/>
              <a:t>DLL</a:t>
            </a:r>
            <a:endParaRPr lang="zh-CN" altLang="en-US" dirty="0"/>
          </a:p>
        </p:txBody>
      </p:sp>
      <p:sp>
        <p:nvSpPr>
          <p:cNvPr id="91139" name="Rectangle 3"/>
          <p:cNvSpPr>
            <a:spLocks noGrp="1" noChangeArrowheads="1"/>
          </p:cNvSpPr>
          <p:nvPr>
            <p:ph type="body" idx="1"/>
          </p:nvPr>
        </p:nvSpPr>
        <p:spPr>
          <a:xfrm>
            <a:off x="563563" y="1401762"/>
            <a:ext cx="7772400" cy="4751387"/>
          </a:xfrm>
        </p:spPr>
        <p:txBody>
          <a:bodyPr/>
          <a:lstStyle/>
          <a:p>
            <a:r>
              <a:rPr lang="zh-CN" altLang="en-US" sz="2600" dirty="0"/>
              <a:t>需要注意的是，微软对</a:t>
            </a:r>
            <a:r>
              <a:rPr lang="en-US" altLang="zh-CN" sz="2600" dirty="0"/>
              <a:t>Windows</a:t>
            </a:r>
            <a:r>
              <a:rPr lang="zh-CN" altLang="en-US" sz="2600" dirty="0"/>
              <a:t>系统中重要的动态库有一定的保护机制。</a:t>
            </a:r>
            <a:endParaRPr lang="en-US" altLang="zh-CN" sz="2600" dirty="0"/>
          </a:p>
          <a:p>
            <a:pPr lvl="1"/>
            <a:r>
              <a:rPr lang="zh-CN" altLang="en-US" sz="2200" dirty="0"/>
              <a:t>在</a:t>
            </a:r>
            <a:r>
              <a:rPr lang="en-US" altLang="zh-CN" sz="2200" dirty="0"/>
              <a:t>Windows system32</a:t>
            </a:r>
            <a:r>
              <a:rPr lang="zh-CN" altLang="en-US" sz="2200" dirty="0"/>
              <a:t>目录下有一个</a:t>
            </a:r>
            <a:r>
              <a:rPr lang="en-US" altLang="zh-CN" sz="2200" dirty="0" err="1"/>
              <a:t>dllcache</a:t>
            </a:r>
            <a:r>
              <a:rPr lang="zh-CN" altLang="en-US" sz="2200" dirty="0"/>
              <a:t>的目录，下面存放着大量</a:t>
            </a:r>
            <a:r>
              <a:rPr lang="en-US" altLang="zh-CN" sz="2200" dirty="0"/>
              <a:t>DLL</a:t>
            </a:r>
            <a:r>
              <a:rPr lang="zh-CN" altLang="en-US" sz="2200" dirty="0"/>
              <a:t>文件和重要的</a:t>
            </a:r>
            <a:r>
              <a:rPr lang="en-US" altLang="zh-CN" sz="2200" dirty="0"/>
              <a:t>.exe</a:t>
            </a:r>
            <a:r>
              <a:rPr lang="zh-CN" altLang="en-US" sz="2200" dirty="0"/>
              <a:t>文件，</a:t>
            </a:r>
            <a:r>
              <a:rPr lang="en-US" altLang="zh-CN" sz="2200" dirty="0"/>
              <a:t>Windows</a:t>
            </a:r>
            <a:r>
              <a:rPr lang="zh-CN" altLang="en-US" sz="2200" dirty="0"/>
              <a:t>系统一旦发现被保护的</a:t>
            </a:r>
            <a:r>
              <a:rPr lang="en-US" altLang="zh-CN" sz="2200" dirty="0"/>
              <a:t>DLL</a:t>
            </a:r>
            <a:r>
              <a:rPr lang="zh-CN" altLang="en-US" sz="2200" dirty="0"/>
              <a:t>文件被改动，它就会自动从</a:t>
            </a:r>
            <a:r>
              <a:rPr lang="en-US" altLang="zh-CN" sz="2200" dirty="0" err="1"/>
              <a:t>dllcache</a:t>
            </a:r>
            <a:r>
              <a:rPr lang="zh-CN" altLang="en-US" sz="2200" dirty="0"/>
              <a:t>中恢复这个文件。所以在替换系统</a:t>
            </a:r>
            <a:r>
              <a:rPr lang="en-US" altLang="zh-CN" sz="2200" dirty="0"/>
              <a:t>DLL</a:t>
            </a:r>
            <a:r>
              <a:rPr lang="zh-CN" altLang="en-US" sz="2200" dirty="0"/>
              <a:t>文件之前必须先把</a:t>
            </a:r>
            <a:r>
              <a:rPr lang="en-US" altLang="zh-CN" sz="2200" dirty="0" err="1"/>
              <a:t>dllcache</a:t>
            </a:r>
            <a:r>
              <a:rPr lang="zh-CN" altLang="en-US" sz="2200" dirty="0"/>
              <a:t>目录下的对应的系统</a:t>
            </a:r>
            <a:r>
              <a:rPr lang="en-US" altLang="zh-CN" sz="2200" dirty="0"/>
              <a:t>DLL</a:t>
            </a:r>
            <a:r>
              <a:rPr lang="zh-CN" altLang="en-US" sz="2200" dirty="0"/>
              <a:t>文件也替换掉。但是，如果系统重新安装、安装补丁、升级系统或者检查数字签名等均会使这种木马种植方法功亏一篑。</a:t>
            </a: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title"/>
          </p:nvPr>
        </p:nvSpPr>
        <p:spPr/>
        <p:txBody>
          <a:bodyPr/>
          <a:lstStyle/>
          <a:p>
            <a:r>
              <a:rPr lang="zh-CN" altLang="en-US"/>
              <a:t>动态嵌入技术</a:t>
            </a:r>
          </a:p>
        </p:txBody>
      </p:sp>
      <p:sp>
        <p:nvSpPr>
          <p:cNvPr id="92163" name="Rectangle 3"/>
          <p:cNvSpPr>
            <a:spLocks noGrp="1" noChangeArrowheads="1"/>
          </p:cNvSpPr>
          <p:nvPr>
            <p:ph type="body" idx="1"/>
          </p:nvPr>
        </p:nvSpPr>
        <p:spPr>
          <a:xfrm>
            <a:off x="515938" y="1411288"/>
            <a:ext cx="7772400" cy="4114800"/>
          </a:xfrm>
        </p:spPr>
        <p:txBody>
          <a:bodyPr/>
          <a:lstStyle/>
          <a:p>
            <a:r>
              <a:rPr lang="zh-CN" altLang="en-US" sz="2600" dirty="0"/>
              <a:t>另一种利用</a:t>
            </a:r>
            <a:r>
              <a:rPr lang="en-US" altLang="zh-CN" sz="2600" dirty="0"/>
              <a:t>DLL</a:t>
            </a:r>
            <a:r>
              <a:rPr lang="zh-CN" altLang="en-US" sz="2600" dirty="0"/>
              <a:t>隐藏木马的方法是动态嵌入技术，也就是将木马程序的代码嵌入到正在运行的进程中</a:t>
            </a:r>
          </a:p>
          <a:p>
            <a:pPr lvl="1"/>
            <a:r>
              <a:rPr lang="en-US" altLang="zh-CN" sz="2200" dirty="0"/>
              <a:t>Windows</a:t>
            </a:r>
            <a:r>
              <a:rPr lang="zh-CN" altLang="en-US" sz="2200" dirty="0"/>
              <a:t>系统中的每个进程都有自己的私有内存空间，一般不允许别的进程对其进行操作。但可以通过窗口</a:t>
            </a:r>
            <a:r>
              <a:rPr lang="en-US" altLang="zh-CN" sz="2200" dirty="0">
                <a:solidFill>
                  <a:srgbClr val="FF0000"/>
                </a:solidFill>
              </a:rPr>
              <a:t>hook</a:t>
            </a:r>
            <a:r>
              <a:rPr lang="zh-CN" altLang="en-US" sz="2200" dirty="0"/>
              <a:t>（钩子函数）、</a:t>
            </a:r>
            <a:r>
              <a:rPr lang="zh-CN" altLang="en-US" sz="2200" dirty="0">
                <a:solidFill>
                  <a:srgbClr val="FF0000"/>
                </a:solidFill>
              </a:rPr>
              <a:t>挂接</a:t>
            </a:r>
            <a:r>
              <a:rPr lang="en-US" altLang="zh-CN" sz="2200" dirty="0">
                <a:solidFill>
                  <a:srgbClr val="FF0000"/>
                </a:solidFill>
              </a:rPr>
              <a:t>API</a:t>
            </a:r>
            <a:r>
              <a:rPr lang="zh-CN" altLang="en-US" sz="2200" dirty="0"/>
              <a:t>、</a:t>
            </a:r>
            <a:r>
              <a:rPr lang="zh-CN" altLang="en-US" sz="2200" dirty="0">
                <a:solidFill>
                  <a:srgbClr val="FF0000"/>
                </a:solidFill>
              </a:rPr>
              <a:t>远程线程</a:t>
            </a:r>
            <a:r>
              <a:rPr lang="en-US" altLang="zh-CN" sz="2000" dirty="0"/>
              <a:t>(</a:t>
            </a:r>
            <a:r>
              <a:rPr lang="en-US" altLang="zh-CN" sz="2000" dirty="0" err="1"/>
              <a:t>CreateRemoteThread</a:t>
            </a:r>
            <a:r>
              <a:rPr lang="en-US" altLang="zh-CN" sz="2000" dirty="0"/>
              <a:t>)</a:t>
            </a:r>
            <a:r>
              <a:rPr lang="zh-CN" altLang="en-US" sz="2200" dirty="0"/>
              <a:t>等方法进入并操作进程的私有空间，使木马的核心代码运行于其它进程的内存空间。这种方法比</a:t>
            </a:r>
            <a:r>
              <a:rPr lang="en-US" altLang="zh-CN" sz="2200" dirty="0"/>
              <a:t>DLL</a:t>
            </a:r>
            <a:r>
              <a:rPr lang="zh-CN" altLang="en-US" sz="2200" dirty="0"/>
              <a:t>替换技术有更好的隐藏性。</a:t>
            </a: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标题 1"/>
          <p:cNvSpPr>
            <a:spLocks noGrp="1"/>
          </p:cNvSpPr>
          <p:nvPr>
            <p:ph type="title"/>
          </p:nvPr>
        </p:nvSpPr>
        <p:spPr/>
        <p:txBody>
          <a:bodyPr/>
          <a:lstStyle/>
          <a:p>
            <a:r>
              <a:rPr lang="zh-CN" altLang="en-US" dirty="0"/>
              <a:t>通信隐藏：端口</a:t>
            </a:r>
          </a:p>
        </p:txBody>
      </p:sp>
      <p:sp>
        <p:nvSpPr>
          <p:cNvPr id="86019" name="内容占位符 2"/>
          <p:cNvSpPr>
            <a:spLocks noGrp="1"/>
          </p:cNvSpPr>
          <p:nvPr>
            <p:ph idx="1"/>
          </p:nvPr>
        </p:nvSpPr>
        <p:spPr>
          <a:xfrm>
            <a:off x="519113" y="1447800"/>
            <a:ext cx="8253412" cy="4267200"/>
          </a:xfrm>
        </p:spPr>
        <p:txBody>
          <a:bodyPr/>
          <a:lstStyle/>
          <a:p>
            <a:r>
              <a:rPr lang="zh-CN" altLang="en-US" dirty="0"/>
              <a:t>现在大部分木马一般在控制主机后会在</a:t>
            </a:r>
            <a:r>
              <a:rPr lang="en-US" altLang="zh-CN" dirty="0"/>
              <a:t>1024</a:t>
            </a:r>
            <a:r>
              <a:rPr lang="zh-CN" altLang="en-US" dirty="0"/>
              <a:t>以上不易发现的高端口上驻留；有一些木马也会选择一些常用的端口，如</a:t>
            </a:r>
            <a:r>
              <a:rPr lang="en-US" altLang="zh-CN" dirty="0"/>
              <a:t>80</a:t>
            </a:r>
            <a:r>
              <a:rPr lang="zh-CN" altLang="en-US" dirty="0"/>
              <a:t>、</a:t>
            </a:r>
            <a:r>
              <a:rPr lang="en-US" altLang="zh-CN" dirty="0"/>
              <a:t>23</a:t>
            </a:r>
            <a:r>
              <a:rPr lang="zh-CN" altLang="en-US" dirty="0"/>
              <a:t>。</a:t>
            </a:r>
            <a:endParaRPr lang="en-US" altLang="zh-CN" dirty="0"/>
          </a:p>
          <a:p>
            <a:pPr lvl="1"/>
            <a:r>
              <a:rPr lang="zh-CN" altLang="en-US" dirty="0"/>
              <a:t>有些木马利用</a:t>
            </a:r>
            <a:r>
              <a:rPr lang="en-US" altLang="zh-CN" dirty="0"/>
              <a:t>80</a:t>
            </a:r>
            <a:r>
              <a:rPr lang="zh-CN" altLang="en-US" dirty="0"/>
              <a:t>端口时，在收到正常的</a:t>
            </a:r>
            <a:r>
              <a:rPr lang="en-US" altLang="zh-CN" dirty="0"/>
              <a:t>HTTP</a:t>
            </a:r>
            <a:r>
              <a:rPr lang="zh-CN" altLang="en-US" dirty="0"/>
              <a:t>请求仍然把它交与</a:t>
            </a:r>
            <a:r>
              <a:rPr lang="en-US" altLang="zh-CN" dirty="0"/>
              <a:t>Web</a:t>
            </a:r>
            <a:r>
              <a:rPr lang="zh-CN" altLang="en-US" dirty="0"/>
              <a:t>服务器处理，只有收到一些特殊约定的数据包后，才调用木马程序。</a:t>
            </a: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620713" y="1363662"/>
            <a:ext cx="7772400" cy="4865687"/>
          </a:xfrm>
        </p:spPr>
        <p:txBody>
          <a:bodyPr/>
          <a:lstStyle/>
          <a:p>
            <a:pPr eaLnBrk="1" hangingPunct="1"/>
            <a:r>
              <a:rPr lang="zh-CN" altLang="en-US" dirty="0"/>
              <a:t>端口监听的缺点：木马在等待和运行的过程中，始终向外界打开着一个端口，容易暴露。</a:t>
            </a:r>
          </a:p>
          <a:p>
            <a:pPr eaLnBrk="1" hangingPunct="1"/>
            <a:r>
              <a:rPr lang="zh-CN" altLang="en-US" dirty="0"/>
              <a:t>潜伏技术：利用非</a:t>
            </a:r>
            <a:r>
              <a:rPr lang="en-US" altLang="zh-CN" dirty="0"/>
              <a:t>TCP/UDP</a:t>
            </a:r>
            <a:r>
              <a:rPr lang="zh-CN" altLang="en-US" dirty="0"/>
              <a:t>协议，如</a:t>
            </a:r>
            <a:r>
              <a:rPr lang="en-US" altLang="zh-CN" dirty="0"/>
              <a:t>ICMP</a:t>
            </a:r>
            <a:r>
              <a:rPr lang="zh-CN" altLang="en-US" dirty="0"/>
              <a:t>协议。</a:t>
            </a:r>
          </a:p>
          <a:p>
            <a:pPr lvl="1" eaLnBrk="1" hangingPunct="1"/>
            <a:r>
              <a:rPr lang="en-US" altLang="zh-CN" dirty="0"/>
              <a:t>ICMP</a:t>
            </a:r>
            <a:r>
              <a:rPr lang="zh-CN" altLang="en-US" dirty="0"/>
              <a:t>木马监听</a:t>
            </a:r>
            <a:r>
              <a:rPr lang="en-US" altLang="zh-CN" dirty="0"/>
              <a:t>ICMP</a:t>
            </a:r>
            <a:r>
              <a:rPr lang="zh-CN" altLang="en-US" dirty="0"/>
              <a:t>报文，当出现特殊报文时，它打开</a:t>
            </a:r>
            <a:r>
              <a:rPr lang="en-US" altLang="zh-CN" dirty="0"/>
              <a:t>TCP</a:t>
            </a:r>
            <a:r>
              <a:rPr lang="zh-CN" altLang="en-US" dirty="0"/>
              <a:t>端口等待控制端的连接。</a:t>
            </a:r>
          </a:p>
          <a:p>
            <a:pPr lvl="1" eaLnBrk="1" hangingPunct="1"/>
            <a:r>
              <a:rPr lang="zh-CN" altLang="en-US" dirty="0"/>
              <a:t>这种木马在没有激活时是没有端口开放的。更好的</a:t>
            </a:r>
            <a:r>
              <a:rPr lang="en-US" altLang="zh-CN" dirty="0"/>
              <a:t>ICMP</a:t>
            </a:r>
            <a:r>
              <a:rPr lang="zh-CN" altLang="en-US" dirty="0"/>
              <a:t>木马严格使用</a:t>
            </a:r>
            <a:r>
              <a:rPr lang="en-US" altLang="zh-CN" dirty="0"/>
              <a:t>ICMP</a:t>
            </a:r>
            <a:r>
              <a:rPr lang="zh-CN" altLang="en-US" dirty="0"/>
              <a:t>协议进行数据和控制命令的传递。</a:t>
            </a:r>
          </a:p>
          <a:p>
            <a:endParaRPr lang="zh-CN" altLang="en-US" dirty="0"/>
          </a:p>
        </p:txBody>
      </p:sp>
      <p:sp>
        <p:nvSpPr>
          <p:cNvPr id="3" name="标题 2"/>
          <p:cNvSpPr>
            <a:spLocks noGrp="1"/>
          </p:cNvSpPr>
          <p:nvPr>
            <p:ph type="title"/>
          </p:nvPr>
        </p:nvSpPr>
        <p:spPr/>
        <p:txBody>
          <a:bodyPr/>
          <a:lstStyle/>
          <a:p>
            <a:r>
              <a:rPr lang="zh-CN" altLang="en-US" dirty="0"/>
              <a:t>通信隐藏：非端口</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p:cTn id="7" dur="1000" fill="hold"/>
                                        <p:tgtEl>
                                          <p:spTgt spid="2">
                                            <p:txEl>
                                              <p:pRg st="0" end="0"/>
                                            </p:txEl>
                                          </p:spTgt>
                                        </p:tgtEl>
                                        <p:attrNameLst>
                                          <p:attrName>ppt_w</p:attrName>
                                        </p:attrNameLst>
                                      </p:cBhvr>
                                      <p:tavLst>
                                        <p:tav tm="0">
                                          <p:val>
                                            <p:strVal val="#ppt_w*0.70"/>
                                          </p:val>
                                        </p:tav>
                                        <p:tav tm="100000">
                                          <p:val>
                                            <p:strVal val="#ppt_w"/>
                                          </p:val>
                                        </p:tav>
                                      </p:tavLst>
                                    </p:anim>
                                    <p:anim calcmode="lin" valueType="num">
                                      <p:cBhvr>
                                        <p:cTn id="8" dur="1000" fill="hold"/>
                                        <p:tgtEl>
                                          <p:spTgt spid="2">
                                            <p:txEl>
                                              <p:pRg st="0" end="0"/>
                                            </p:txEl>
                                          </p:spTgt>
                                        </p:tgtEl>
                                        <p:attrNameLst>
                                          <p:attrName>ppt_h</p:attrName>
                                        </p:attrNameLst>
                                      </p:cBhvr>
                                      <p:tavLst>
                                        <p:tav tm="0">
                                          <p:val>
                                            <p:strVal val="#ppt_h"/>
                                          </p:val>
                                        </p:tav>
                                        <p:tav tm="100000">
                                          <p:val>
                                            <p:strVal val="#ppt_h"/>
                                          </p:val>
                                        </p:tav>
                                      </p:tavLst>
                                    </p:anim>
                                    <p:animEffect transition="in" filter="fade">
                                      <p:cBhvr>
                                        <p:cTn id="9" dur="1000"/>
                                        <p:tgtEl>
                                          <p:spTgt spid="2">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grpId="0" nodeType="clickEffect">
                                  <p:stCondLst>
                                    <p:cond delay="0"/>
                                  </p:stCondLst>
                                  <p:childTnLst>
                                    <p:set>
                                      <p:cBhvr>
                                        <p:cTn id="13" dur="1" fill="hold">
                                          <p:stCondLst>
                                            <p:cond delay="0"/>
                                          </p:stCondLst>
                                        </p:cTn>
                                        <p:tgtEl>
                                          <p:spTgt spid="2">
                                            <p:txEl>
                                              <p:pRg st="1" end="1"/>
                                            </p:txEl>
                                          </p:spTgt>
                                        </p:tgtEl>
                                        <p:attrNameLst>
                                          <p:attrName>style.visibility</p:attrName>
                                        </p:attrNameLst>
                                      </p:cBhvr>
                                      <p:to>
                                        <p:strVal val="visible"/>
                                      </p:to>
                                    </p:set>
                                    <p:anim calcmode="lin" valueType="num">
                                      <p:cBhvr>
                                        <p:cTn id="14" dur="1000" fill="hold"/>
                                        <p:tgtEl>
                                          <p:spTgt spid="2">
                                            <p:txEl>
                                              <p:pRg st="1" end="1"/>
                                            </p:txEl>
                                          </p:spTgt>
                                        </p:tgtEl>
                                        <p:attrNameLst>
                                          <p:attrName>ppt_w</p:attrName>
                                        </p:attrNameLst>
                                      </p:cBhvr>
                                      <p:tavLst>
                                        <p:tav tm="0">
                                          <p:val>
                                            <p:strVal val="#ppt_w*0.70"/>
                                          </p:val>
                                        </p:tav>
                                        <p:tav tm="100000">
                                          <p:val>
                                            <p:strVal val="#ppt_w"/>
                                          </p:val>
                                        </p:tav>
                                      </p:tavLst>
                                    </p:anim>
                                    <p:anim calcmode="lin" valueType="num">
                                      <p:cBhvr>
                                        <p:cTn id="15" dur="1000" fill="hold"/>
                                        <p:tgtEl>
                                          <p:spTgt spid="2">
                                            <p:txEl>
                                              <p:pRg st="1" end="1"/>
                                            </p:txEl>
                                          </p:spTgt>
                                        </p:tgtEl>
                                        <p:attrNameLst>
                                          <p:attrName>ppt_h</p:attrName>
                                        </p:attrNameLst>
                                      </p:cBhvr>
                                      <p:tavLst>
                                        <p:tav tm="0">
                                          <p:val>
                                            <p:strVal val="#ppt_h"/>
                                          </p:val>
                                        </p:tav>
                                        <p:tav tm="100000">
                                          <p:val>
                                            <p:strVal val="#ppt_h"/>
                                          </p:val>
                                        </p:tav>
                                      </p:tavLst>
                                    </p:anim>
                                    <p:animEffect transition="in" filter="fade">
                                      <p:cBhvr>
                                        <p:cTn id="16" dur="1000"/>
                                        <p:tgtEl>
                                          <p:spTgt spid="2">
                                            <p:txEl>
                                              <p:pRg st="1" end="1"/>
                                            </p:txEl>
                                          </p:spTgt>
                                        </p:tgtEl>
                                      </p:cBhvr>
                                    </p:animEffect>
                                  </p:childTnLst>
                                </p:cTn>
                              </p:par>
                              <p:par>
                                <p:cTn id="17" presetID="55" presetClass="entr" presetSubtype="0" fill="hold" grpId="0" nodeType="withEffect">
                                  <p:stCondLst>
                                    <p:cond delay="0"/>
                                  </p:stCondLst>
                                  <p:childTnLst>
                                    <p:set>
                                      <p:cBhvr>
                                        <p:cTn id="18" dur="1" fill="hold">
                                          <p:stCondLst>
                                            <p:cond delay="0"/>
                                          </p:stCondLst>
                                        </p:cTn>
                                        <p:tgtEl>
                                          <p:spTgt spid="2">
                                            <p:txEl>
                                              <p:pRg st="2" end="2"/>
                                            </p:txEl>
                                          </p:spTgt>
                                        </p:tgtEl>
                                        <p:attrNameLst>
                                          <p:attrName>style.visibility</p:attrName>
                                        </p:attrNameLst>
                                      </p:cBhvr>
                                      <p:to>
                                        <p:strVal val="visible"/>
                                      </p:to>
                                    </p:set>
                                    <p:anim calcmode="lin" valueType="num">
                                      <p:cBhvr>
                                        <p:cTn id="19" dur="1000" fill="hold"/>
                                        <p:tgtEl>
                                          <p:spTgt spid="2">
                                            <p:txEl>
                                              <p:pRg st="2" end="2"/>
                                            </p:txEl>
                                          </p:spTgt>
                                        </p:tgtEl>
                                        <p:attrNameLst>
                                          <p:attrName>ppt_w</p:attrName>
                                        </p:attrNameLst>
                                      </p:cBhvr>
                                      <p:tavLst>
                                        <p:tav tm="0">
                                          <p:val>
                                            <p:strVal val="#ppt_w*0.70"/>
                                          </p:val>
                                        </p:tav>
                                        <p:tav tm="100000">
                                          <p:val>
                                            <p:strVal val="#ppt_w"/>
                                          </p:val>
                                        </p:tav>
                                      </p:tavLst>
                                    </p:anim>
                                    <p:anim calcmode="lin" valueType="num">
                                      <p:cBhvr>
                                        <p:cTn id="20" dur="1000" fill="hold"/>
                                        <p:tgtEl>
                                          <p:spTgt spid="2">
                                            <p:txEl>
                                              <p:pRg st="2" end="2"/>
                                            </p:txEl>
                                          </p:spTgt>
                                        </p:tgtEl>
                                        <p:attrNameLst>
                                          <p:attrName>ppt_h</p:attrName>
                                        </p:attrNameLst>
                                      </p:cBhvr>
                                      <p:tavLst>
                                        <p:tav tm="0">
                                          <p:val>
                                            <p:strVal val="#ppt_h"/>
                                          </p:val>
                                        </p:tav>
                                        <p:tav tm="100000">
                                          <p:val>
                                            <p:strVal val="#ppt_h"/>
                                          </p:val>
                                        </p:tav>
                                      </p:tavLst>
                                    </p:anim>
                                    <p:animEffect transition="in" filter="fade">
                                      <p:cBhvr>
                                        <p:cTn id="21" dur="1000"/>
                                        <p:tgtEl>
                                          <p:spTgt spid="2">
                                            <p:txEl>
                                              <p:pRg st="2" end="2"/>
                                            </p:txEl>
                                          </p:spTgt>
                                        </p:tgtEl>
                                      </p:cBhvr>
                                    </p:animEffect>
                                  </p:childTnLst>
                                </p:cTn>
                              </p:par>
                              <p:par>
                                <p:cTn id="22" presetID="55" presetClass="entr" presetSubtype="0" fill="hold" grpId="0" nodeType="withEffect">
                                  <p:stCondLst>
                                    <p:cond delay="0"/>
                                  </p:stCondLst>
                                  <p:childTnLst>
                                    <p:set>
                                      <p:cBhvr>
                                        <p:cTn id="23" dur="1" fill="hold">
                                          <p:stCondLst>
                                            <p:cond delay="0"/>
                                          </p:stCondLst>
                                        </p:cTn>
                                        <p:tgtEl>
                                          <p:spTgt spid="2">
                                            <p:txEl>
                                              <p:pRg st="3" end="3"/>
                                            </p:txEl>
                                          </p:spTgt>
                                        </p:tgtEl>
                                        <p:attrNameLst>
                                          <p:attrName>style.visibility</p:attrName>
                                        </p:attrNameLst>
                                      </p:cBhvr>
                                      <p:to>
                                        <p:strVal val="visible"/>
                                      </p:to>
                                    </p:set>
                                    <p:anim calcmode="lin" valueType="num">
                                      <p:cBhvr>
                                        <p:cTn id="24" dur="1000" fill="hold"/>
                                        <p:tgtEl>
                                          <p:spTgt spid="2">
                                            <p:txEl>
                                              <p:pRg st="3" end="3"/>
                                            </p:txEl>
                                          </p:spTgt>
                                        </p:tgtEl>
                                        <p:attrNameLst>
                                          <p:attrName>ppt_w</p:attrName>
                                        </p:attrNameLst>
                                      </p:cBhvr>
                                      <p:tavLst>
                                        <p:tav tm="0">
                                          <p:val>
                                            <p:strVal val="#ppt_w*0.70"/>
                                          </p:val>
                                        </p:tav>
                                        <p:tav tm="100000">
                                          <p:val>
                                            <p:strVal val="#ppt_w"/>
                                          </p:val>
                                        </p:tav>
                                      </p:tavLst>
                                    </p:anim>
                                    <p:anim calcmode="lin" valueType="num">
                                      <p:cBhvr>
                                        <p:cTn id="25" dur="1000" fill="hold"/>
                                        <p:tgtEl>
                                          <p:spTgt spid="2">
                                            <p:txEl>
                                              <p:pRg st="3" end="3"/>
                                            </p:txEl>
                                          </p:spTgt>
                                        </p:tgtEl>
                                        <p:attrNameLst>
                                          <p:attrName>ppt_h</p:attrName>
                                        </p:attrNameLst>
                                      </p:cBhvr>
                                      <p:tavLst>
                                        <p:tav tm="0">
                                          <p:val>
                                            <p:strVal val="#ppt_h"/>
                                          </p:val>
                                        </p:tav>
                                        <p:tav tm="100000">
                                          <p:val>
                                            <p:strVal val="#ppt_h"/>
                                          </p:val>
                                        </p:tav>
                                      </p:tavLst>
                                    </p:anim>
                                    <p:animEffect transition="in" filter="fade">
                                      <p:cBhvr>
                                        <p:cTn id="26" dur="1000"/>
                                        <p:tgtEl>
                                          <p:spTgt spid="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a:lnSpc>
                <a:spcPct val="150000"/>
              </a:lnSpc>
            </a:pPr>
            <a:r>
              <a:rPr lang="zh-CN" altLang="en-US" dirty="0">
                <a:solidFill>
                  <a:srgbClr val="FF0000"/>
                </a:solidFill>
              </a:rPr>
              <a:t>木马一定要直接与其控制者通信吗？</a:t>
            </a:r>
            <a:endParaRPr lang="en-US" altLang="zh-CN" dirty="0">
              <a:solidFill>
                <a:srgbClr val="FF0000"/>
              </a:solidFill>
            </a:endParaRPr>
          </a:p>
          <a:p>
            <a:pPr>
              <a:lnSpc>
                <a:spcPct val="150000"/>
              </a:lnSpc>
            </a:pPr>
            <a:r>
              <a:rPr lang="zh-CN" altLang="en-US" dirty="0"/>
              <a:t>通过中间方交换信息</a:t>
            </a:r>
            <a:endParaRPr lang="en-US" altLang="zh-CN" dirty="0"/>
          </a:p>
          <a:p>
            <a:pPr lvl="1">
              <a:lnSpc>
                <a:spcPct val="150000"/>
              </a:lnSpc>
            </a:pPr>
            <a:r>
              <a:rPr lang="zh-CN" altLang="en-US" dirty="0"/>
              <a:t>电子邮件</a:t>
            </a:r>
            <a:endParaRPr lang="en-US" altLang="zh-CN" dirty="0"/>
          </a:p>
          <a:p>
            <a:pPr lvl="1">
              <a:lnSpc>
                <a:spcPct val="150000"/>
              </a:lnSpc>
            </a:pPr>
            <a:r>
              <a:rPr lang="zh-CN" altLang="en-US" dirty="0"/>
              <a:t>网盘</a:t>
            </a:r>
            <a:endParaRPr lang="en-US" altLang="zh-CN" dirty="0"/>
          </a:p>
          <a:p>
            <a:pPr lvl="1">
              <a:lnSpc>
                <a:spcPct val="150000"/>
              </a:lnSpc>
            </a:pPr>
            <a:r>
              <a:rPr lang="zh-CN" altLang="en-US" dirty="0"/>
              <a:t>网页</a:t>
            </a:r>
            <a:endParaRPr lang="en-US" altLang="zh-CN" dirty="0"/>
          </a:p>
          <a:p>
            <a:pPr>
              <a:lnSpc>
                <a:spcPct val="150000"/>
              </a:lnSpc>
            </a:pPr>
            <a:endParaRPr lang="zh-CN" altLang="en-US" dirty="0"/>
          </a:p>
        </p:txBody>
      </p:sp>
      <p:sp>
        <p:nvSpPr>
          <p:cNvPr id="3" name="标题 2"/>
          <p:cNvSpPr>
            <a:spLocks noGrp="1"/>
          </p:cNvSpPr>
          <p:nvPr>
            <p:ph type="title"/>
          </p:nvPr>
        </p:nvSpPr>
        <p:spPr/>
        <p:txBody>
          <a:bodyPr/>
          <a:lstStyle/>
          <a:p>
            <a:r>
              <a:rPr lang="zh-CN" altLang="en-US" dirty="0"/>
              <a:t>通信隐藏</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p:cTn id="7" dur="1000" fill="hold"/>
                                        <p:tgtEl>
                                          <p:spTgt spid="2">
                                            <p:txEl>
                                              <p:pRg st="0" end="0"/>
                                            </p:txEl>
                                          </p:spTgt>
                                        </p:tgtEl>
                                        <p:attrNameLst>
                                          <p:attrName>ppt_w</p:attrName>
                                        </p:attrNameLst>
                                      </p:cBhvr>
                                      <p:tavLst>
                                        <p:tav tm="0">
                                          <p:val>
                                            <p:strVal val="#ppt_w*0.70"/>
                                          </p:val>
                                        </p:tav>
                                        <p:tav tm="100000">
                                          <p:val>
                                            <p:strVal val="#ppt_w"/>
                                          </p:val>
                                        </p:tav>
                                      </p:tavLst>
                                    </p:anim>
                                    <p:anim calcmode="lin" valueType="num">
                                      <p:cBhvr>
                                        <p:cTn id="8" dur="1000" fill="hold"/>
                                        <p:tgtEl>
                                          <p:spTgt spid="2">
                                            <p:txEl>
                                              <p:pRg st="0" end="0"/>
                                            </p:txEl>
                                          </p:spTgt>
                                        </p:tgtEl>
                                        <p:attrNameLst>
                                          <p:attrName>ppt_h</p:attrName>
                                        </p:attrNameLst>
                                      </p:cBhvr>
                                      <p:tavLst>
                                        <p:tav tm="0">
                                          <p:val>
                                            <p:strVal val="#ppt_h"/>
                                          </p:val>
                                        </p:tav>
                                        <p:tav tm="100000">
                                          <p:val>
                                            <p:strVal val="#ppt_h"/>
                                          </p:val>
                                        </p:tav>
                                      </p:tavLst>
                                    </p:anim>
                                    <p:animEffect transition="in" filter="fade">
                                      <p:cBhvr>
                                        <p:cTn id="9" dur="1000"/>
                                        <p:tgtEl>
                                          <p:spTgt spid="2">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grpId="0" nodeType="clickEffect">
                                  <p:stCondLst>
                                    <p:cond delay="0"/>
                                  </p:stCondLst>
                                  <p:childTnLst>
                                    <p:set>
                                      <p:cBhvr>
                                        <p:cTn id="13" dur="1" fill="hold">
                                          <p:stCondLst>
                                            <p:cond delay="0"/>
                                          </p:stCondLst>
                                        </p:cTn>
                                        <p:tgtEl>
                                          <p:spTgt spid="2">
                                            <p:txEl>
                                              <p:pRg st="1" end="1"/>
                                            </p:txEl>
                                          </p:spTgt>
                                        </p:tgtEl>
                                        <p:attrNameLst>
                                          <p:attrName>style.visibility</p:attrName>
                                        </p:attrNameLst>
                                      </p:cBhvr>
                                      <p:to>
                                        <p:strVal val="visible"/>
                                      </p:to>
                                    </p:set>
                                    <p:anim calcmode="lin" valueType="num">
                                      <p:cBhvr>
                                        <p:cTn id="14" dur="1000" fill="hold"/>
                                        <p:tgtEl>
                                          <p:spTgt spid="2">
                                            <p:txEl>
                                              <p:pRg st="1" end="1"/>
                                            </p:txEl>
                                          </p:spTgt>
                                        </p:tgtEl>
                                        <p:attrNameLst>
                                          <p:attrName>ppt_w</p:attrName>
                                        </p:attrNameLst>
                                      </p:cBhvr>
                                      <p:tavLst>
                                        <p:tav tm="0">
                                          <p:val>
                                            <p:strVal val="#ppt_w*0.70"/>
                                          </p:val>
                                        </p:tav>
                                        <p:tav tm="100000">
                                          <p:val>
                                            <p:strVal val="#ppt_w"/>
                                          </p:val>
                                        </p:tav>
                                      </p:tavLst>
                                    </p:anim>
                                    <p:anim calcmode="lin" valueType="num">
                                      <p:cBhvr>
                                        <p:cTn id="15" dur="1000" fill="hold"/>
                                        <p:tgtEl>
                                          <p:spTgt spid="2">
                                            <p:txEl>
                                              <p:pRg st="1" end="1"/>
                                            </p:txEl>
                                          </p:spTgt>
                                        </p:tgtEl>
                                        <p:attrNameLst>
                                          <p:attrName>ppt_h</p:attrName>
                                        </p:attrNameLst>
                                      </p:cBhvr>
                                      <p:tavLst>
                                        <p:tav tm="0">
                                          <p:val>
                                            <p:strVal val="#ppt_h"/>
                                          </p:val>
                                        </p:tav>
                                        <p:tav tm="100000">
                                          <p:val>
                                            <p:strVal val="#ppt_h"/>
                                          </p:val>
                                        </p:tav>
                                      </p:tavLst>
                                    </p:anim>
                                    <p:animEffect transition="in" filter="fade">
                                      <p:cBhvr>
                                        <p:cTn id="16" dur="1000"/>
                                        <p:tgtEl>
                                          <p:spTgt spid="2">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5" presetClass="entr" presetSubtype="0" fill="hold" grpId="0" nodeType="clickEffect">
                                  <p:stCondLst>
                                    <p:cond delay="0"/>
                                  </p:stCondLst>
                                  <p:childTnLst>
                                    <p:set>
                                      <p:cBhvr>
                                        <p:cTn id="20" dur="1" fill="hold">
                                          <p:stCondLst>
                                            <p:cond delay="0"/>
                                          </p:stCondLst>
                                        </p:cTn>
                                        <p:tgtEl>
                                          <p:spTgt spid="2">
                                            <p:txEl>
                                              <p:pRg st="2" end="2"/>
                                            </p:txEl>
                                          </p:spTgt>
                                        </p:tgtEl>
                                        <p:attrNameLst>
                                          <p:attrName>style.visibility</p:attrName>
                                        </p:attrNameLst>
                                      </p:cBhvr>
                                      <p:to>
                                        <p:strVal val="visible"/>
                                      </p:to>
                                    </p:set>
                                    <p:anim calcmode="lin" valueType="num">
                                      <p:cBhvr>
                                        <p:cTn id="21" dur="1000" fill="hold"/>
                                        <p:tgtEl>
                                          <p:spTgt spid="2">
                                            <p:txEl>
                                              <p:pRg st="2" end="2"/>
                                            </p:txEl>
                                          </p:spTgt>
                                        </p:tgtEl>
                                        <p:attrNameLst>
                                          <p:attrName>ppt_w</p:attrName>
                                        </p:attrNameLst>
                                      </p:cBhvr>
                                      <p:tavLst>
                                        <p:tav tm="0">
                                          <p:val>
                                            <p:strVal val="#ppt_w*0.70"/>
                                          </p:val>
                                        </p:tav>
                                        <p:tav tm="100000">
                                          <p:val>
                                            <p:strVal val="#ppt_w"/>
                                          </p:val>
                                        </p:tav>
                                      </p:tavLst>
                                    </p:anim>
                                    <p:anim calcmode="lin" valueType="num">
                                      <p:cBhvr>
                                        <p:cTn id="22" dur="1000" fill="hold"/>
                                        <p:tgtEl>
                                          <p:spTgt spid="2">
                                            <p:txEl>
                                              <p:pRg st="2" end="2"/>
                                            </p:txEl>
                                          </p:spTgt>
                                        </p:tgtEl>
                                        <p:attrNameLst>
                                          <p:attrName>ppt_h</p:attrName>
                                        </p:attrNameLst>
                                      </p:cBhvr>
                                      <p:tavLst>
                                        <p:tav tm="0">
                                          <p:val>
                                            <p:strVal val="#ppt_h"/>
                                          </p:val>
                                        </p:tav>
                                        <p:tav tm="100000">
                                          <p:val>
                                            <p:strVal val="#ppt_h"/>
                                          </p:val>
                                        </p:tav>
                                      </p:tavLst>
                                    </p:anim>
                                    <p:animEffect transition="in" filter="fade">
                                      <p:cBhvr>
                                        <p:cTn id="23" dur="1000"/>
                                        <p:tgtEl>
                                          <p:spTgt spid="2">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55" presetClass="entr" presetSubtype="0" fill="hold" grpId="0" nodeType="clickEffect">
                                  <p:stCondLst>
                                    <p:cond delay="0"/>
                                  </p:stCondLst>
                                  <p:childTnLst>
                                    <p:set>
                                      <p:cBhvr>
                                        <p:cTn id="27" dur="1" fill="hold">
                                          <p:stCondLst>
                                            <p:cond delay="0"/>
                                          </p:stCondLst>
                                        </p:cTn>
                                        <p:tgtEl>
                                          <p:spTgt spid="2">
                                            <p:txEl>
                                              <p:pRg st="3" end="3"/>
                                            </p:txEl>
                                          </p:spTgt>
                                        </p:tgtEl>
                                        <p:attrNameLst>
                                          <p:attrName>style.visibility</p:attrName>
                                        </p:attrNameLst>
                                      </p:cBhvr>
                                      <p:to>
                                        <p:strVal val="visible"/>
                                      </p:to>
                                    </p:set>
                                    <p:anim calcmode="lin" valueType="num">
                                      <p:cBhvr>
                                        <p:cTn id="28" dur="1000" fill="hold"/>
                                        <p:tgtEl>
                                          <p:spTgt spid="2">
                                            <p:txEl>
                                              <p:pRg st="3" end="3"/>
                                            </p:txEl>
                                          </p:spTgt>
                                        </p:tgtEl>
                                        <p:attrNameLst>
                                          <p:attrName>ppt_w</p:attrName>
                                        </p:attrNameLst>
                                      </p:cBhvr>
                                      <p:tavLst>
                                        <p:tav tm="0">
                                          <p:val>
                                            <p:strVal val="#ppt_w*0.70"/>
                                          </p:val>
                                        </p:tav>
                                        <p:tav tm="100000">
                                          <p:val>
                                            <p:strVal val="#ppt_w"/>
                                          </p:val>
                                        </p:tav>
                                      </p:tavLst>
                                    </p:anim>
                                    <p:anim calcmode="lin" valueType="num">
                                      <p:cBhvr>
                                        <p:cTn id="29" dur="1000" fill="hold"/>
                                        <p:tgtEl>
                                          <p:spTgt spid="2">
                                            <p:txEl>
                                              <p:pRg st="3" end="3"/>
                                            </p:txEl>
                                          </p:spTgt>
                                        </p:tgtEl>
                                        <p:attrNameLst>
                                          <p:attrName>ppt_h</p:attrName>
                                        </p:attrNameLst>
                                      </p:cBhvr>
                                      <p:tavLst>
                                        <p:tav tm="0">
                                          <p:val>
                                            <p:strVal val="#ppt_h"/>
                                          </p:val>
                                        </p:tav>
                                        <p:tav tm="100000">
                                          <p:val>
                                            <p:strVal val="#ppt_h"/>
                                          </p:val>
                                        </p:tav>
                                      </p:tavLst>
                                    </p:anim>
                                    <p:animEffect transition="in" filter="fade">
                                      <p:cBhvr>
                                        <p:cTn id="30" dur="1000"/>
                                        <p:tgtEl>
                                          <p:spTgt spid="2">
                                            <p:txEl>
                                              <p:pRg st="3" end="3"/>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55" presetClass="entr" presetSubtype="0" fill="hold" grpId="0" nodeType="clickEffect">
                                  <p:stCondLst>
                                    <p:cond delay="0"/>
                                  </p:stCondLst>
                                  <p:childTnLst>
                                    <p:set>
                                      <p:cBhvr>
                                        <p:cTn id="34" dur="1" fill="hold">
                                          <p:stCondLst>
                                            <p:cond delay="0"/>
                                          </p:stCondLst>
                                        </p:cTn>
                                        <p:tgtEl>
                                          <p:spTgt spid="2">
                                            <p:txEl>
                                              <p:pRg st="4" end="4"/>
                                            </p:txEl>
                                          </p:spTgt>
                                        </p:tgtEl>
                                        <p:attrNameLst>
                                          <p:attrName>style.visibility</p:attrName>
                                        </p:attrNameLst>
                                      </p:cBhvr>
                                      <p:to>
                                        <p:strVal val="visible"/>
                                      </p:to>
                                    </p:set>
                                    <p:anim calcmode="lin" valueType="num">
                                      <p:cBhvr>
                                        <p:cTn id="35" dur="1000" fill="hold"/>
                                        <p:tgtEl>
                                          <p:spTgt spid="2">
                                            <p:txEl>
                                              <p:pRg st="4" end="4"/>
                                            </p:txEl>
                                          </p:spTgt>
                                        </p:tgtEl>
                                        <p:attrNameLst>
                                          <p:attrName>ppt_w</p:attrName>
                                        </p:attrNameLst>
                                      </p:cBhvr>
                                      <p:tavLst>
                                        <p:tav tm="0">
                                          <p:val>
                                            <p:strVal val="#ppt_w*0.70"/>
                                          </p:val>
                                        </p:tav>
                                        <p:tav tm="100000">
                                          <p:val>
                                            <p:strVal val="#ppt_w"/>
                                          </p:val>
                                        </p:tav>
                                      </p:tavLst>
                                    </p:anim>
                                    <p:anim calcmode="lin" valueType="num">
                                      <p:cBhvr>
                                        <p:cTn id="36" dur="1000" fill="hold"/>
                                        <p:tgtEl>
                                          <p:spTgt spid="2">
                                            <p:txEl>
                                              <p:pRg st="4" end="4"/>
                                            </p:txEl>
                                          </p:spTgt>
                                        </p:tgtEl>
                                        <p:attrNameLst>
                                          <p:attrName>ppt_h</p:attrName>
                                        </p:attrNameLst>
                                      </p:cBhvr>
                                      <p:tavLst>
                                        <p:tav tm="0">
                                          <p:val>
                                            <p:strVal val="#ppt_h"/>
                                          </p:val>
                                        </p:tav>
                                        <p:tav tm="100000">
                                          <p:val>
                                            <p:strVal val="#ppt_h"/>
                                          </p:val>
                                        </p:tav>
                                      </p:tavLst>
                                    </p:anim>
                                    <p:animEffect transition="in" filter="fade">
                                      <p:cBhvr>
                                        <p:cTn id="37" dur="1000"/>
                                        <p:tgtEl>
                                          <p:spTgt spid="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914526" y="2895600"/>
            <a:ext cx="6019800" cy="958850"/>
          </a:xfrm>
        </p:spPr>
        <p:txBody>
          <a:bodyPr/>
          <a:lstStyle/>
          <a:p>
            <a:r>
              <a:rPr lang="zh-CN" altLang="en-US" dirty="0">
                <a:solidFill>
                  <a:srgbClr val="C00000"/>
                </a:solidFill>
              </a:rPr>
              <a:t>四、木马监控技术</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7" name="Rectangle 2"/>
          <p:cNvSpPr>
            <a:spLocks noGrp="1" noChangeArrowheads="1"/>
          </p:cNvSpPr>
          <p:nvPr>
            <p:ph type="title"/>
          </p:nvPr>
        </p:nvSpPr>
        <p:spPr/>
        <p:txBody>
          <a:bodyPr/>
          <a:lstStyle/>
          <a:p>
            <a:pPr eaLnBrk="1" hangingPunct="1"/>
            <a:r>
              <a:rPr lang="zh-CN" altLang="en-US" dirty="0"/>
              <a:t>木马的危害</a:t>
            </a:r>
          </a:p>
        </p:txBody>
      </p:sp>
      <p:sp>
        <p:nvSpPr>
          <p:cNvPr id="18438" name="Rectangle 3"/>
          <p:cNvSpPr>
            <a:spLocks noGrp="1" noChangeArrowheads="1"/>
          </p:cNvSpPr>
          <p:nvPr>
            <p:ph type="body" idx="1"/>
          </p:nvPr>
        </p:nvSpPr>
        <p:spPr>
          <a:xfrm>
            <a:off x="565150" y="1311274"/>
            <a:ext cx="7848600" cy="5032375"/>
          </a:xfrm>
        </p:spPr>
        <p:txBody>
          <a:bodyPr/>
          <a:lstStyle/>
          <a:p>
            <a:pPr eaLnBrk="1" hangingPunct="1">
              <a:lnSpc>
                <a:spcPts val="3200"/>
              </a:lnSpc>
            </a:pPr>
            <a:r>
              <a:rPr lang="zh-CN" altLang="en-US" sz="2800" dirty="0"/>
              <a:t>木马程序具有很大的危害性，主要表现在</a:t>
            </a:r>
            <a:r>
              <a:rPr lang="en-US" altLang="zh-CN" sz="2800" dirty="0"/>
              <a:t>:</a:t>
            </a:r>
          </a:p>
          <a:p>
            <a:pPr lvl="1" eaLnBrk="1" hangingPunct="1">
              <a:lnSpc>
                <a:spcPts val="3200"/>
              </a:lnSpc>
            </a:pPr>
            <a:r>
              <a:rPr lang="zh-CN" altLang="en-US" dirty="0"/>
              <a:t>自动搜索已中木马的计算机；</a:t>
            </a:r>
            <a:endParaRPr lang="en-US" altLang="zh-CN" dirty="0"/>
          </a:p>
          <a:p>
            <a:pPr lvl="1" eaLnBrk="1" hangingPunct="1">
              <a:lnSpc>
                <a:spcPts val="3200"/>
              </a:lnSpc>
            </a:pPr>
            <a:r>
              <a:rPr lang="zh-CN" altLang="en-US" dirty="0"/>
              <a:t>管理对方资源，如复制文件、删除文件、查看文件内容、上传文件、下载文件等；</a:t>
            </a:r>
            <a:endParaRPr lang="en-US" altLang="zh-CN" dirty="0"/>
          </a:p>
          <a:p>
            <a:pPr lvl="1" eaLnBrk="1" hangingPunct="1">
              <a:lnSpc>
                <a:spcPts val="3200"/>
              </a:lnSpc>
            </a:pPr>
            <a:r>
              <a:rPr lang="zh-CN" altLang="en-US" dirty="0"/>
              <a:t>跟踪监视对方屏幕；</a:t>
            </a:r>
            <a:endParaRPr lang="en-US" altLang="zh-CN" dirty="0"/>
          </a:p>
          <a:p>
            <a:pPr lvl="1" eaLnBrk="1" hangingPunct="1">
              <a:lnSpc>
                <a:spcPts val="3200"/>
              </a:lnSpc>
            </a:pPr>
            <a:r>
              <a:rPr lang="zh-CN" altLang="en-US" dirty="0"/>
              <a:t>直接控制对方的键盘、鼠标；</a:t>
            </a:r>
            <a:endParaRPr lang="en-US" altLang="zh-CN" dirty="0"/>
          </a:p>
          <a:p>
            <a:pPr lvl="1" eaLnBrk="1" hangingPunct="1">
              <a:lnSpc>
                <a:spcPts val="3200"/>
              </a:lnSpc>
            </a:pPr>
            <a:r>
              <a:rPr lang="zh-CN" altLang="en-US" dirty="0"/>
              <a:t>随意修改注册表和系统文件；</a:t>
            </a:r>
            <a:endParaRPr lang="en-US" altLang="zh-CN" dirty="0"/>
          </a:p>
          <a:p>
            <a:pPr lvl="1" eaLnBrk="1" hangingPunct="1">
              <a:lnSpc>
                <a:spcPts val="3200"/>
              </a:lnSpc>
            </a:pPr>
            <a:r>
              <a:rPr lang="zh-CN" altLang="en-US" dirty="0"/>
              <a:t>共享被控计算机的硬盘资源；</a:t>
            </a:r>
            <a:endParaRPr lang="en-US" altLang="zh-CN" dirty="0"/>
          </a:p>
          <a:p>
            <a:pPr lvl="1" eaLnBrk="1" hangingPunct="1">
              <a:lnSpc>
                <a:spcPts val="3200"/>
              </a:lnSpc>
            </a:pPr>
            <a:r>
              <a:rPr lang="zh-CN" altLang="en-US" dirty="0"/>
              <a:t>监视对方任务且可终止对方任务；</a:t>
            </a:r>
            <a:endParaRPr lang="en-US" altLang="zh-CN" dirty="0"/>
          </a:p>
          <a:p>
            <a:pPr lvl="1" eaLnBrk="1" hangingPunct="1">
              <a:lnSpc>
                <a:spcPts val="3200"/>
              </a:lnSpc>
            </a:pPr>
            <a:r>
              <a:rPr lang="zh-CN" altLang="en-US" dirty="0"/>
              <a:t>远程重启和关闭机器。</a:t>
            </a: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81" name="Rectangle 2"/>
          <p:cNvSpPr>
            <a:spLocks noGrp="1" noChangeArrowheads="1"/>
          </p:cNvSpPr>
          <p:nvPr>
            <p:ph type="title"/>
          </p:nvPr>
        </p:nvSpPr>
        <p:spPr/>
        <p:txBody>
          <a:bodyPr/>
          <a:lstStyle/>
          <a:p>
            <a:pPr eaLnBrk="1" hangingPunct="1"/>
            <a:r>
              <a:rPr lang="zh-CN" altLang="en-US" dirty="0"/>
              <a:t>监控技术</a:t>
            </a:r>
          </a:p>
        </p:txBody>
      </p:sp>
      <p:sp>
        <p:nvSpPr>
          <p:cNvPr id="101382" name="Rectangle 3"/>
          <p:cNvSpPr>
            <a:spLocks noGrp="1" noChangeArrowheads="1"/>
          </p:cNvSpPr>
          <p:nvPr>
            <p:ph type="body" idx="1"/>
          </p:nvPr>
        </p:nvSpPr>
        <p:spPr>
          <a:xfrm>
            <a:off x="658813" y="1554163"/>
            <a:ext cx="7772400" cy="4398962"/>
          </a:xfrm>
        </p:spPr>
        <p:txBody>
          <a:bodyPr/>
          <a:lstStyle/>
          <a:p>
            <a:pPr eaLnBrk="1" hangingPunct="1"/>
            <a:r>
              <a:rPr lang="zh-CN" altLang="en-US" dirty="0"/>
              <a:t>木马连接建立后，客户端端口和服务器端口之间将会出现一条通道，客户端程序可由这条通道与服务器上的木马程序取得联系，并对其进行远程控制。</a:t>
            </a:r>
          </a:p>
          <a:p>
            <a:pPr eaLnBrk="1" hangingPunct="1"/>
            <a:r>
              <a:rPr lang="zh-CN" altLang="en-US" dirty="0"/>
              <a:t>木马的远程监控功能概括起来有以下几点：</a:t>
            </a:r>
          </a:p>
          <a:p>
            <a:pPr lvl="1" eaLnBrk="1" hangingPunct="1"/>
            <a:r>
              <a:rPr lang="zh-CN" altLang="en-US" dirty="0"/>
              <a:t>获取目标机器信息 </a:t>
            </a:r>
          </a:p>
          <a:p>
            <a:pPr lvl="1" eaLnBrk="1" hangingPunct="1"/>
            <a:r>
              <a:rPr lang="zh-CN" altLang="en-US" dirty="0"/>
              <a:t>记录用户事件</a:t>
            </a:r>
          </a:p>
          <a:p>
            <a:pPr lvl="1" eaLnBrk="1" hangingPunct="1"/>
            <a:r>
              <a:rPr lang="zh-CN" altLang="en-US" dirty="0"/>
              <a:t>远程操作</a:t>
            </a: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5" name="Rectangle 2"/>
          <p:cNvSpPr>
            <a:spLocks noGrp="1" noChangeArrowheads="1"/>
          </p:cNvSpPr>
          <p:nvPr>
            <p:ph type="title"/>
          </p:nvPr>
        </p:nvSpPr>
        <p:spPr/>
        <p:txBody>
          <a:bodyPr/>
          <a:lstStyle/>
          <a:p>
            <a:pPr eaLnBrk="1" hangingPunct="1"/>
            <a:r>
              <a:rPr lang="en-US" altLang="zh-CN" dirty="0"/>
              <a:t>(1)</a:t>
            </a:r>
            <a:r>
              <a:rPr lang="zh-CN" altLang="en-US" dirty="0"/>
              <a:t>　获取目标机器信息</a:t>
            </a:r>
          </a:p>
        </p:txBody>
      </p:sp>
      <p:sp>
        <p:nvSpPr>
          <p:cNvPr id="102406" name="Rectangle 3"/>
          <p:cNvSpPr>
            <a:spLocks noGrp="1" noChangeArrowheads="1"/>
          </p:cNvSpPr>
          <p:nvPr>
            <p:ph type="body" idx="1"/>
          </p:nvPr>
        </p:nvSpPr>
        <p:spPr/>
        <p:txBody>
          <a:bodyPr/>
          <a:lstStyle/>
          <a:p>
            <a:pPr eaLnBrk="1" hangingPunct="1"/>
            <a:r>
              <a:rPr lang="zh-CN" altLang="en-US"/>
              <a:t>木马的一个主要功能就是窃取被控端计算机的信息，然后再把这些信息通过网络连接传送到控制端。</a:t>
            </a:r>
          </a:p>
          <a:p>
            <a:pPr eaLnBrk="1" hangingPunct="1"/>
            <a:r>
              <a:rPr lang="zh-CN" altLang="en-US"/>
              <a:t>一般来讲，获取目标机器信息的方法就是调用相关的</a:t>
            </a:r>
            <a:r>
              <a:rPr lang="en-US" altLang="zh-CN"/>
              <a:t>API</a:t>
            </a:r>
            <a:r>
              <a:rPr lang="zh-CN" altLang="en-US"/>
              <a:t>，通过函数返回值，进行分解和分析有关成分，进而得到相关信息。 </a:t>
            </a: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9" name="Rectangle 2"/>
          <p:cNvSpPr>
            <a:spLocks noGrp="1" noChangeArrowheads="1"/>
          </p:cNvSpPr>
          <p:nvPr>
            <p:ph type="title"/>
          </p:nvPr>
        </p:nvSpPr>
        <p:spPr/>
        <p:txBody>
          <a:bodyPr/>
          <a:lstStyle/>
          <a:p>
            <a:pPr eaLnBrk="1" hangingPunct="1"/>
            <a:r>
              <a:rPr lang="en-US" altLang="zh-CN" dirty="0"/>
              <a:t>(2)</a:t>
            </a:r>
            <a:r>
              <a:rPr lang="zh-CN" altLang="en-US" dirty="0"/>
              <a:t>记录用户事件</a:t>
            </a:r>
          </a:p>
        </p:txBody>
      </p:sp>
      <p:sp>
        <p:nvSpPr>
          <p:cNvPr id="103430" name="Rectangle 3"/>
          <p:cNvSpPr>
            <a:spLocks noGrp="1" noChangeArrowheads="1"/>
          </p:cNvSpPr>
          <p:nvPr>
            <p:ph type="body" idx="1"/>
          </p:nvPr>
        </p:nvSpPr>
        <p:spPr>
          <a:xfrm>
            <a:off x="588963" y="1444624"/>
            <a:ext cx="7848600" cy="4594225"/>
          </a:xfrm>
        </p:spPr>
        <p:txBody>
          <a:bodyPr/>
          <a:lstStyle/>
          <a:p>
            <a:pPr eaLnBrk="1" hangingPunct="1">
              <a:lnSpc>
                <a:spcPct val="100000"/>
              </a:lnSpc>
            </a:pPr>
            <a:r>
              <a:rPr lang="zh-CN" altLang="en-US" sz="2800" dirty="0"/>
              <a:t>木马程序为了达到控制目标主机的目的，通常想知道目标主机用户目前在干什么，于是记录用户事件成了木马的又一主要功能。记录用户事件通常有两种方式：</a:t>
            </a:r>
          </a:p>
          <a:p>
            <a:pPr lvl="1" eaLnBrk="1" hangingPunct="1">
              <a:lnSpc>
                <a:spcPct val="100000"/>
              </a:lnSpc>
            </a:pPr>
            <a:r>
              <a:rPr lang="zh-CN" altLang="en-US" sz="2400" dirty="0"/>
              <a:t>其一是记录被控端计算机的键盘和鼠标事件，形成一个文本文件，然后把该文件发送到控制端，控制端用户通过查看文件的方式了解被控端用户打开了哪些程序，敲了那些键；</a:t>
            </a:r>
          </a:p>
          <a:p>
            <a:pPr lvl="1" eaLnBrk="1" hangingPunct="1">
              <a:lnSpc>
                <a:spcPct val="100000"/>
              </a:lnSpc>
            </a:pPr>
            <a:r>
              <a:rPr lang="zh-CN" altLang="en-US" sz="2400" dirty="0"/>
              <a:t>其二是在被控端抓取当前屏幕，形成一个位图文件，然后把该文件发送到控制端显示，从而通过抓取得屏幕知道目标用户的操作行为。 </a:t>
            </a: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3" name="Rectangle 2"/>
          <p:cNvSpPr>
            <a:spLocks noGrp="1" noChangeArrowheads="1"/>
          </p:cNvSpPr>
          <p:nvPr>
            <p:ph type="title"/>
          </p:nvPr>
        </p:nvSpPr>
        <p:spPr/>
        <p:txBody>
          <a:bodyPr/>
          <a:lstStyle/>
          <a:p>
            <a:pPr eaLnBrk="1" hangingPunct="1"/>
            <a:r>
              <a:rPr lang="en-US" altLang="zh-CN" dirty="0"/>
              <a:t>(3)</a:t>
            </a:r>
            <a:r>
              <a:rPr lang="zh-CN" altLang="en-US" dirty="0"/>
              <a:t>　远程操作</a:t>
            </a:r>
          </a:p>
        </p:txBody>
      </p:sp>
      <p:sp>
        <p:nvSpPr>
          <p:cNvPr id="104454" name="Rectangle 3"/>
          <p:cNvSpPr>
            <a:spLocks noGrp="1" noChangeArrowheads="1"/>
          </p:cNvSpPr>
          <p:nvPr>
            <p:ph type="body" idx="1"/>
          </p:nvPr>
        </p:nvSpPr>
        <p:spPr>
          <a:xfrm>
            <a:off x="563563" y="1573212"/>
            <a:ext cx="7993062" cy="4494213"/>
          </a:xfrm>
        </p:spPr>
        <p:txBody>
          <a:bodyPr/>
          <a:lstStyle/>
          <a:p>
            <a:pPr eaLnBrk="1" hangingPunct="1">
              <a:lnSpc>
                <a:spcPct val="100000"/>
              </a:lnSpc>
            </a:pPr>
            <a:r>
              <a:rPr lang="zh-CN" altLang="en-US" sz="2600" dirty="0"/>
              <a:t>木马程序的远程操作功能如远程关机、重启，鼠标与键盘的控制，远程的文件管理等等。</a:t>
            </a:r>
          </a:p>
          <a:p>
            <a:pPr eaLnBrk="1" hangingPunct="1">
              <a:lnSpc>
                <a:spcPct val="100000"/>
              </a:lnSpc>
            </a:pPr>
            <a:r>
              <a:rPr lang="zh-CN" altLang="en-US" sz="2600" dirty="0"/>
              <a:t>木马程序有时需要重新启动被控制端计算机，或者强制关闭远程计算机，当被控制计算机重新启动时，木马程序重新获得控制权。</a:t>
            </a:r>
          </a:p>
          <a:p>
            <a:pPr eaLnBrk="1" hangingPunct="1">
              <a:lnSpc>
                <a:spcPct val="100000"/>
              </a:lnSpc>
            </a:pPr>
            <a:r>
              <a:rPr lang="zh-CN" altLang="en-US" sz="2600" dirty="0"/>
              <a:t>在木马程序中，木马使用者还可以通过网络控制被控端计算机的鼠标和键盘，也可以通过这种方式启动或停止被控端的应用程序。</a:t>
            </a:r>
          </a:p>
          <a:p>
            <a:pPr eaLnBrk="1" hangingPunct="1">
              <a:lnSpc>
                <a:spcPct val="100000"/>
              </a:lnSpc>
            </a:pPr>
            <a:r>
              <a:rPr lang="zh-CN" altLang="en-US" sz="2600" dirty="0"/>
              <a:t>对远程的文件进行管理，比如共享被控端的硬盘，之后就可以进行任意的文件操作。 </a:t>
            </a: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p:txBody>
          <a:bodyPr/>
          <a:lstStyle/>
          <a:p>
            <a:r>
              <a:rPr lang="zh-CN" altLang="en-US"/>
              <a:t>内容提纲</a:t>
            </a:r>
            <a:endParaRPr lang="en-US" altLang="zh-CN">
              <a:solidFill>
                <a:schemeClr val="accent1"/>
              </a:solidFill>
            </a:endParaRPr>
          </a:p>
        </p:txBody>
      </p:sp>
      <p:sp>
        <p:nvSpPr>
          <p:cNvPr id="64543" name="Text Box 31"/>
          <p:cNvSpPr txBox="1">
            <a:spLocks noChangeArrowheads="1"/>
          </p:cNvSpPr>
          <p:nvPr/>
        </p:nvSpPr>
        <p:spPr bwMode="auto">
          <a:xfrm>
            <a:off x="1660525" y="722313"/>
            <a:ext cx="184150" cy="366712"/>
          </a:xfrm>
          <a:prstGeom prst="rect">
            <a:avLst/>
          </a:prstGeom>
          <a:noFill/>
          <a:ln w="9525">
            <a:noFill/>
            <a:miter lim="800000"/>
          </a:ln>
          <a:effectLst/>
        </p:spPr>
        <p:txBody>
          <a:bodyPr wrap="none">
            <a:spAutoFit/>
          </a:bodyPr>
          <a:lstStyle/>
          <a:p>
            <a:endParaRPr lang="zh-CN" altLang="en-US">
              <a:ea typeface="宋体" panose="02010600030101010101" pitchFamily="2" charset="-122"/>
            </a:endParaRPr>
          </a:p>
        </p:txBody>
      </p:sp>
      <p:sp>
        <p:nvSpPr>
          <p:cNvPr id="64554" name="Line 42"/>
          <p:cNvSpPr>
            <a:spLocks noChangeShapeType="1"/>
          </p:cNvSpPr>
          <p:nvPr/>
        </p:nvSpPr>
        <p:spPr bwMode="gray">
          <a:xfrm>
            <a:off x="1303338" y="3338513"/>
            <a:ext cx="6167437" cy="7937"/>
          </a:xfrm>
          <a:prstGeom prst="line">
            <a:avLst/>
          </a:prstGeom>
          <a:noFill/>
          <a:ln w="25400">
            <a:solidFill>
              <a:srgbClr val="C0C0C0"/>
            </a:solidFill>
            <a:prstDash val="sysDot"/>
            <a:round/>
            <a:tailEnd type="oval" w="med" len="med"/>
          </a:ln>
          <a:effectLst/>
        </p:spPr>
        <p:txBody>
          <a:bodyPr wrap="none" anchor="ctr"/>
          <a:lstStyle/>
          <a:p>
            <a:endParaRPr lang="zh-CN" altLang="en-US"/>
          </a:p>
        </p:txBody>
      </p:sp>
      <p:sp>
        <p:nvSpPr>
          <p:cNvPr id="64555" name="Rectangle 43"/>
          <p:cNvSpPr>
            <a:spLocks noChangeArrowheads="1"/>
          </p:cNvSpPr>
          <p:nvPr/>
        </p:nvSpPr>
        <p:spPr bwMode="gray">
          <a:xfrm rot="3419336">
            <a:off x="1030287" y="2762251"/>
            <a:ext cx="479425" cy="520700"/>
          </a:xfrm>
          <a:prstGeom prst="rect">
            <a:avLst/>
          </a:prstGeom>
          <a:solidFill>
            <a:srgbClr val="9369E7"/>
          </a:solidFill>
          <a:ln w="9525">
            <a:miter lim="800000"/>
          </a:ln>
          <a:effectLst/>
          <a:scene3d>
            <a:camera prst="legacyPerspectiveFront">
              <a:rot lat="0" lon="1500000" rev="0"/>
            </a:camera>
            <a:lightRig rig="legacyFlat4" dir="b"/>
          </a:scene3d>
          <a:sp3d extrusionH="430200" prstMaterial="legacyMatte">
            <a:bevelT w="13500" h="13500" prst="angle"/>
            <a:bevelB w="13500" h="13500" prst="angle"/>
            <a:extrusionClr>
              <a:srgbClr val="9369E7"/>
            </a:extrusionClr>
          </a:sp3d>
        </p:spPr>
        <p:txBody>
          <a:bodyPr wrap="none" anchor="ctr">
            <a:flatTx/>
          </a:bodyPr>
          <a:lstStyle/>
          <a:p>
            <a:endParaRPr lang="zh-CN" altLang="en-US"/>
          </a:p>
        </p:txBody>
      </p:sp>
      <p:sp>
        <p:nvSpPr>
          <p:cNvPr id="64557" name="Text Box 45"/>
          <p:cNvSpPr txBox="1">
            <a:spLocks noChangeArrowheads="1"/>
          </p:cNvSpPr>
          <p:nvPr/>
        </p:nvSpPr>
        <p:spPr bwMode="gray">
          <a:xfrm>
            <a:off x="1108075" y="2794000"/>
            <a:ext cx="354013" cy="457200"/>
          </a:xfrm>
          <a:prstGeom prst="rect">
            <a:avLst/>
          </a:prstGeom>
          <a:noFill/>
          <a:ln w="9525" algn="ctr">
            <a:noFill/>
            <a:miter lim="800000"/>
          </a:ln>
          <a:effectLst/>
        </p:spPr>
        <p:txBody>
          <a:bodyPr wrap="none">
            <a:spAutoFit/>
          </a:bodyPr>
          <a:lstStyle/>
          <a:p>
            <a:pPr algn="ctr" eaLnBrk="0" hangingPunct="0"/>
            <a:r>
              <a:rPr lang="en-US" altLang="zh-CN" sz="2400" b="1">
                <a:solidFill>
                  <a:schemeClr val="bg1"/>
                </a:solidFill>
                <a:ea typeface="宋体" panose="02010600030101010101" pitchFamily="2" charset="-122"/>
              </a:rPr>
              <a:t>2</a:t>
            </a:r>
          </a:p>
        </p:txBody>
      </p:sp>
      <p:sp>
        <p:nvSpPr>
          <p:cNvPr id="64570" name="Text Box 58"/>
          <p:cNvSpPr txBox="1">
            <a:spLocks noChangeArrowheads="1"/>
          </p:cNvSpPr>
          <p:nvPr/>
        </p:nvSpPr>
        <p:spPr bwMode="gray">
          <a:xfrm>
            <a:off x="1839912" y="2686050"/>
            <a:ext cx="5703887" cy="579438"/>
          </a:xfrm>
          <a:prstGeom prst="rect">
            <a:avLst/>
          </a:prstGeom>
          <a:noFill/>
          <a:ln w="9525" algn="ctr">
            <a:noFill/>
            <a:miter lim="800000"/>
          </a:ln>
          <a:effectLst/>
        </p:spPr>
        <p:txBody>
          <a:bodyPr wrap="square">
            <a:spAutoFit/>
          </a:bodyPr>
          <a:lstStyle/>
          <a:p>
            <a:pPr eaLnBrk="0" hangingPunct="0"/>
            <a:r>
              <a:rPr lang="zh-CN" altLang="en-US" sz="3200" b="1" dirty="0">
                <a:solidFill>
                  <a:srgbClr val="000000"/>
                </a:solidFill>
                <a:ea typeface="黑体" panose="02010609060101010101" pitchFamily="49" charset="-122"/>
              </a:rPr>
              <a:t>实现原理与攻击技术</a:t>
            </a:r>
          </a:p>
        </p:txBody>
      </p:sp>
      <p:sp>
        <p:nvSpPr>
          <p:cNvPr id="64550" name="Rectangle 38"/>
          <p:cNvSpPr>
            <a:spLocks noChangeArrowheads="1"/>
          </p:cNvSpPr>
          <p:nvPr/>
        </p:nvSpPr>
        <p:spPr bwMode="gray">
          <a:xfrm rot="3419336">
            <a:off x="1030287" y="1670051"/>
            <a:ext cx="479425" cy="520700"/>
          </a:xfrm>
          <a:prstGeom prst="rect">
            <a:avLst/>
          </a:prstGeom>
          <a:solidFill>
            <a:srgbClr val="669900"/>
          </a:solidFill>
          <a:ln w="9525">
            <a:miter lim="800000"/>
          </a:ln>
          <a:effectLst/>
          <a:scene3d>
            <a:camera prst="legacyPerspectiveFront">
              <a:rot lat="0" lon="1500000" rev="0"/>
            </a:camera>
            <a:lightRig rig="legacyFlat4" dir="b"/>
          </a:scene3d>
          <a:sp3d extrusionH="430200" prstMaterial="legacyMatte">
            <a:bevelT w="13500" h="13500" prst="angle"/>
            <a:bevelB w="13500" h="13500" prst="angle"/>
            <a:extrusionClr>
              <a:srgbClr val="669900"/>
            </a:extrusionClr>
          </a:sp3d>
        </p:spPr>
        <p:txBody>
          <a:bodyPr wrap="none" anchor="ctr">
            <a:flatTx/>
          </a:bodyPr>
          <a:lstStyle/>
          <a:p>
            <a:endParaRPr lang="zh-CN" altLang="en-US"/>
          </a:p>
        </p:txBody>
      </p:sp>
      <p:sp>
        <p:nvSpPr>
          <p:cNvPr id="64551" name="Text Box 39"/>
          <p:cNvSpPr txBox="1">
            <a:spLocks noChangeArrowheads="1"/>
          </p:cNvSpPr>
          <p:nvPr/>
        </p:nvSpPr>
        <p:spPr bwMode="gray">
          <a:xfrm>
            <a:off x="1836738" y="1633538"/>
            <a:ext cx="5726112" cy="579437"/>
          </a:xfrm>
          <a:prstGeom prst="rect">
            <a:avLst/>
          </a:prstGeom>
          <a:noFill/>
          <a:ln w="9525" algn="ctr">
            <a:noFill/>
            <a:miter lim="800000"/>
          </a:ln>
          <a:effectLst/>
        </p:spPr>
        <p:txBody>
          <a:bodyPr wrap="square">
            <a:spAutoFit/>
          </a:bodyPr>
          <a:lstStyle/>
          <a:p>
            <a:pPr eaLnBrk="0" hangingPunct="0"/>
            <a:r>
              <a:rPr lang="zh-CN" altLang="en-US" sz="3200" b="1" dirty="0">
                <a:solidFill>
                  <a:srgbClr val="000000"/>
                </a:solidFill>
                <a:ea typeface="黑体" panose="02010609060101010101" pitchFamily="49" charset="-122"/>
              </a:rPr>
              <a:t>木马的基本概念</a:t>
            </a:r>
          </a:p>
        </p:txBody>
      </p:sp>
      <p:sp>
        <p:nvSpPr>
          <p:cNvPr id="64552" name="Text Box 40"/>
          <p:cNvSpPr txBox="1">
            <a:spLocks noChangeArrowheads="1"/>
          </p:cNvSpPr>
          <p:nvPr/>
        </p:nvSpPr>
        <p:spPr bwMode="gray">
          <a:xfrm>
            <a:off x="1108075" y="1701800"/>
            <a:ext cx="354013" cy="457200"/>
          </a:xfrm>
          <a:prstGeom prst="rect">
            <a:avLst/>
          </a:prstGeom>
          <a:noFill/>
          <a:ln w="9525" algn="ctr">
            <a:noFill/>
            <a:miter lim="800000"/>
          </a:ln>
          <a:effectLst/>
        </p:spPr>
        <p:txBody>
          <a:bodyPr wrap="none">
            <a:spAutoFit/>
          </a:bodyPr>
          <a:lstStyle/>
          <a:p>
            <a:pPr algn="ctr" eaLnBrk="0" hangingPunct="0"/>
            <a:r>
              <a:rPr lang="en-US" altLang="zh-CN" sz="2400" b="1">
                <a:solidFill>
                  <a:schemeClr val="bg1"/>
                </a:solidFill>
                <a:ea typeface="宋体" panose="02010600030101010101" pitchFamily="2" charset="-122"/>
              </a:rPr>
              <a:t>1</a:t>
            </a:r>
          </a:p>
        </p:txBody>
      </p:sp>
      <p:sp>
        <p:nvSpPr>
          <p:cNvPr id="64589" name="Line 77"/>
          <p:cNvSpPr>
            <a:spLocks noChangeShapeType="1"/>
          </p:cNvSpPr>
          <p:nvPr/>
        </p:nvSpPr>
        <p:spPr bwMode="gray">
          <a:xfrm>
            <a:off x="1303338" y="2262188"/>
            <a:ext cx="6167437" cy="7937"/>
          </a:xfrm>
          <a:prstGeom prst="line">
            <a:avLst/>
          </a:prstGeom>
          <a:noFill/>
          <a:ln w="25400">
            <a:solidFill>
              <a:srgbClr val="C0C0C0"/>
            </a:solidFill>
            <a:prstDash val="sysDot"/>
            <a:round/>
            <a:tailEnd type="oval" w="med" len="med"/>
          </a:ln>
          <a:effectLst/>
        </p:spPr>
        <p:txBody>
          <a:bodyPr wrap="none" anchor="ctr"/>
          <a:lstStyle/>
          <a:p>
            <a:endParaRPr lang="zh-CN" altLang="en-US"/>
          </a:p>
        </p:txBody>
      </p:sp>
      <p:sp>
        <p:nvSpPr>
          <p:cNvPr id="20" name="Rectangle 57"/>
          <p:cNvSpPr>
            <a:spLocks noChangeArrowheads="1"/>
          </p:cNvSpPr>
          <p:nvPr/>
        </p:nvSpPr>
        <p:spPr bwMode="gray">
          <a:xfrm rot="3419336">
            <a:off x="1023937" y="3856038"/>
            <a:ext cx="479425" cy="520700"/>
          </a:xfrm>
          <a:prstGeom prst="rect">
            <a:avLst/>
          </a:prstGeom>
          <a:solidFill>
            <a:srgbClr val="669900"/>
          </a:solidFill>
          <a:ln w="9525">
            <a:miter lim="800000"/>
          </a:ln>
          <a:effectLst/>
          <a:scene3d>
            <a:camera prst="legacyPerspectiveFront">
              <a:rot lat="0" lon="1500000" rev="0"/>
            </a:camera>
            <a:lightRig rig="legacyFlat4" dir="b"/>
          </a:scene3d>
          <a:sp3d extrusionH="430200" prstMaterial="legacyMatte">
            <a:bevelT w="13500" h="13500" prst="angle"/>
            <a:bevelB w="13500" h="13500" prst="angle"/>
            <a:extrusionClr>
              <a:srgbClr val="669900"/>
            </a:extrusionClr>
          </a:sp3d>
        </p:spPr>
        <p:txBody>
          <a:bodyPr wrap="none" anchor="ctr">
            <a:flatTx/>
          </a:bodyPr>
          <a:lstStyle/>
          <a:p>
            <a:endParaRPr lang="zh-CN" altLang="en-US"/>
          </a:p>
        </p:txBody>
      </p:sp>
      <p:sp>
        <p:nvSpPr>
          <p:cNvPr id="21" name="Text Box 59"/>
          <p:cNvSpPr txBox="1">
            <a:spLocks noChangeArrowheads="1"/>
          </p:cNvSpPr>
          <p:nvPr/>
        </p:nvSpPr>
        <p:spPr bwMode="gray">
          <a:xfrm>
            <a:off x="1101725" y="3887788"/>
            <a:ext cx="354013" cy="457200"/>
          </a:xfrm>
          <a:prstGeom prst="rect">
            <a:avLst/>
          </a:prstGeom>
          <a:noFill/>
          <a:ln w="9525" algn="ctr">
            <a:noFill/>
            <a:miter lim="800000"/>
          </a:ln>
          <a:effectLst/>
        </p:spPr>
        <p:txBody>
          <a:bodyPr wrap="none">
            <a:spAutoFit/>
          </a:bodyPr>
          <a:lstStyle/>
          <a:p>
            <a:pPr algn="ctr" eaLnBrk="0" hangingPunct="0"/>
            <a:r>
              <a:rPr lang="en-US" altLang="zh-CN" sz="2400" b="1">
                <a:solidFill>
                  <a:schemeClr val="bg1"/>
                </a:solidFill>
                <a:ea typeface="宋体" panose="02010600030101010101" pitchFamily="2" charset="-122"/>
              </a:rPr>
              <a:t>3</a:t>
            </a:r>
          </a:p>
        </p:txBody>
      </p:sp>
      <p:sp>
        <p:nvSpPr>
          <p:cNvPr id="22" name="Line 75"/>
          <p:cNvSpPr>
            <a:spLocks noChangeShapeType="1"/>
          </p:cNvSpPr>
          <p:nvPr/>
        </p:nvSpPr>
        <p:spPr bwMode="gray">
          <a:xfrm>
            <a:off x="1303338" y="4441825"/>
            <a:ext cx="6167437" cy="7938"/>
          </a:xfrm>
          <a:prstGeom prst="line">
            <a:avLst/>
          </a:prstGeom>
          <a:noFill/>
          <a:ln w="25400">
            <a:solidFill>
              <a:srgbClr val="C0C0C0"/>
            </a:solidFill>
            <a:prstDash val="sysDot"/>
            <a:round/>
            <a:tailEnd type="oval" w="med" len="med"/>
          </a:ln>
          <a:effectLst/>
        </p:spPr>
        <p:txBody>
          <a:bodyPr wrap="none" anchor="ctr"/>
          <a:lstStyle/>
          <a:p>
            <a:endParaRPr lang="zh-CN" altLang="en-US"/>
          </a:p>
        </p:txBody>
      </p:sp>
      <p:sp>
        <p:nvSpPr>
          <p:cNvPr id="23" name="Rectangle 71"/>
          <p:cNvSpPr>
            <a:spLocks noChangeArrowheads="1"/>
          </p:cNvSpPr>
          <p:nvPr/>
        </p:nvSpPr>
        <p:spPr bwMode="gray">
          <a:xfrm rot="3419336">
            <a:off x="1028700" y="5100638"/>
            <a:ext cx="479425" cy="520700"/>
          </a:xfrm>
          <a:prstGeom prst="rect">
            <a:avLst/>
          </a:prstGeom>
          <a:solidFill>
            <a:srgbClr val="9369E7"/>
          </a:solidFill>
          <a:ln w="9525">
            <a:miter lim="800000"/>
          </a:ln>
          <a:effectLst/>
          <a:scene3d>
            <a:camera prst="legacyPerspectiveFront">
              <a:rot lat="0" lon="1500000" rev="0"/>
            </a:camera>
            <a:lightRig rig="legacyFlat4" dir="b"/>
          </a:scene3d>
          <a:sp3d extrusionH="430200" prstMaterial="legacyMatte">
            <a:bevelT w="13500" h="13500" prst="angle"/>
            <a:bevelB w="13500" h="13500" prst="angle"/>
            <a:extrusionClr>
              <a:srgbClr val="9369E7"/>
            </a:extrusionClr>
          </a:sp3d>
        </p:spPr>
        <p:txBody>
          <a:bodyPr wrap="none" anchor="ctr">
            <a:flatTx/>
          </a:bodyPr>
          <a:lstStyle/>
          <a:p>
            <a:endParaRPr lang="zh-CN" altLang="en-US"/>
          </a:p>
        </p:txBody>
      </p:sp>
      <p:sp>
        <p:nvSpPr>
          <p:cNvPr id="24" name="Text Box 72"/>
          <p:cNvSpPr txBox="1">
            <a:spLocks noChangeArrowheads="1"/>
          </p:cNvSpPr>
          <p:nvPr/>
        </p:nvSpPr>
        <p:spPr bwMode="gray">
          <a:xfrm>
            <a:off x="1831976" y="3787775"/>
            <a:ext cx="5645150" cy="579438"/>
          </a:xfrm>
          <a:prstGeom prst="rect">
            <a:avLst/>
          </a:prstGeom>
          <a:solidFill>
            <a:schemeClr val="accent2"/>
          </a:solidFill>
          <a:ln w="9525" algn="ctr">
            <a:noFill/>
            <a:miter lim="800000"/>
          </a:ln>
          <a:effectLst/>
        </p:spPr>
        <p:txBody>
          <a:bodyPr wrap="square">
            <a:spAutoFit/>
          </a:bodyPr>
          <a:lstStyle/>
          <a:p>
            <a:pPr eaLnBrk="0" hangingPunct="0"/>
            <a:r>
              <a:rPr lang="zh-CN" altLang="en-US" sz="3200" b="1" dirty="0">
                <a:solidFill>
                  <a:srgbClr val="000000"/>
                </a:solidFill>
                <a:ea typeface="黑体" panose="02010609060101010101" pitchFamily="49" charset="-122"/>
              </a:rPr>
              <a:t>木马实例</a:t>
            </a:r>
          </a:p>
        </p:txBody>
      </p:sp>
      <p:sp>
        <p:nvSpPr>
          <p:cNvPr id="25" name="Text Box 73"/>
          <p:cNvSpPr txBox="1">
            <a:spLocks noChangeArrowheads="1"/>
          </p:cNvSpPr>
          <p:nvPr/>
        </p:nvSpPr>
        <p:spPr bwMode="gray">
          <a:xfrm>
            <a:off x="1082675" y="5141913"/>
            <a:ext cx="354013" cy="457200"/>
          </a:xfrm>
          <a:prstGeom prst="rect">
            <a:avLst/>
          </a:prstGeom>
          <a:noFill/>
          <a:ln w="9525" algn="ctr">
            <a:noFill/>
            <a:miter lim="800000"/>
          </a:ln>
          <a:effectLst/>
        </p:spPr>
        <p:txBody>
          <a:bodyPr wrap="none">
            <a:spAutoFit/>
          </a:bodyPr>
          <a:lstStyle/>
          <a:p>
            <a:pPr algn="ctr" eaLnBrk="0" hangingPunct="0"/>
            <a:r>
              <a:rPr lang="en-US" altLang="zh-CN" sz="2400" b="1">
                <a:solidFill>
                  <a:schemeClr val="bg1"/>
                </a:solidFill>
                <a:ea typeface="宋体" panose="02010600030101010101" pitchFamily="2" charset="-122"/>
              </a:rPr>
              <a:t>4</a:t>
            </a:r>
          </a:p>
        </p:txBody>
      </p:sp>
      <p:sp>
        <p:nvSpPr>
          <p:cNvPr id="26" name="Line 76"/>
          <p:cNvSpPr>
            <a:spLocks noChangeShapeType="1"/>
          </p:cNvSpPr>
          <p:nvPr/>
        </p:nvSpPr>
        <p:spPr bwMode="gray">
          <a:xfrm>
            <a:off x="1303338" y="5686425"/>
            <a:ext cx="6167437" cy="7938"/>
          </a:xfrm>
          <a:prstGeom prst="line">
            <a:avLst/>
          </a:prstGeom>
          <a:noFill/>
          <a:ln w="25400">
            <a:solidFill>
              <a:srgbClr val="C0C0C0"/>
            </a:solidFill>
            <a:prstDash val="sysDot"/>
            <a:round/>
            <a:tailEnd type="oval" w="med" len="med"/>
          </a:ln>
          <a:effectLst/>
        </p:spPr>
        <p:txBody>
          <a:bodyPr wrap="none" anchor="ctr"/>
          <a:lstStyle/>
          <a:p>
            <a:endParaRPr lang="zh-CN" altLang="en-US"/>
          </a:p>
        </p:txBody>
      </p:sp>
      <p:sp>
        <p:nvSpPr>
          <p:cNvPr id="27" name="Text Box 88"/>
          <p:cNvSpPr txBox="1">
            <a:spLocks noChangeArrowheads="1"/>
          </p:cNvSpPr>
          <p:nvPr/>
        </p:nvSpPr>
        <p:spPr bwMode="gray">
          <a:xfrm>
            <a:off x="1827214" y="5018088"/>
            <a:ext cx="5611812" cy="579437"/>
          </a:xfrm>
          <a:prstGeom prst="rect">
            <a:avLst/>
          </a:prstGeom>
          <a:noFill/>
          <a:ln w="9525" algn="ctr">
            <a:noFill/>
            <a:miter lim="800000"/>
          </a:ln>
          <a:effectLst/>
        </p:spPr>
        <p:txBody>
          <a:bodyPr wrap="square">
            <a:spAutoFit/>
          </a:bodyPr>
          <a:lstStyle/>
          <a:p>
            <a:pPr eaLnBrk="0" hangingPunct="0"/>
            <a:r>
              <a:rPr lang="zh-CN" altLang="en-US" sz="3200" b="1" dirty="0">
                <a:solidFill>
                  <a:srgbClr val="000000"/>
                </a:solidFill>
                <a:ea typeface="黑体" panose="02010609060101010101" pitchFamily="49" charset="-122"/>
              </a:rPr>
              <a:t>木马防御</a:t>
            </a: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7" name="Rectangle 2"/>
          <p:cNvSpPr>
            <a:spLocks noGrp="1" noChangeArrowheads="1"/>
          </p:cNvSpPr>
          <p:nvPr>
            <p:ph type="title"/>
          </p:nvPr>
        </p:nvSpPr>
        <p:spPr/>
        <p:txBody>
          <a:bodyPr/>
          <a:lstStyle/>
          <a:p>
            <a:pPr eaLnBrk="1" hangingPunct="1"/>
            <a:r>
              <a:rPr lang="zh-CN" altLang="en-US"/>
              <a:t>冰河</a:t>
            </a:r>
          </a:p>
        </p:txBody>
      </p:sp>
      <p:sp>
        <p:nvSpPr>
          <p:cNvPr id="115718" name="Rectangle 3"/>
          <p:cNvSpPr>
            <a:spLocks noGrp="1" noChangeArrowheads="1"/>
          </p:cNvSpPr>
          <p:nvPr>
            <p:ph type="body" idx="1"/>
          </p:nvPr>
        </p:nvSpPr>
        <p:spPr>
          <a:xfrm>
            <a:off x="611188" y="1458912"/>
            <a:ext cx="7772400" cy="4618037"/>
          </a:xfrm>
        </p:spPr>
        <p:txBody>
          <a:bodyPr/>
          <a:lstStyle/>
          <a:p>
            <a:pPr eaLnBrk="1" hangingPunct="1"/>
            <a:r>
              <a:rPr lang="zh-CN" altLang="en-US" dirty="0"/>
              <a:t>冰河开发于</a:t>
            </a:r>
            <a:r>
              <a:rPr lang="en-US" altLang="zh-CN" dirty="0"/>
              <a:t>1999</a:t>
            </a:r>
            <a:r>
              <a:rPr lang="zh-CN" altLang="en-US" dirty="0"/>
              <a:t>年，跟灰鸽子类似，在</a:t>
            </a:r>
            <a:r>
              <a:rPr lang="en-US" altLang="zh-CN" dirty="0"/>
              <a:t>2005</a:t>
            </a:r>
            <a:r>
              <a:rPr lang="zh-CN" altLang="en-US" dirty="0"/>
              <a:t>年中美黑客大战中为中国黑客增了不少面子。</a:t>
            </a:r>
            <a:endParaRPr lang="en-US" altLang="zh-CN" dirty="0"/>
          </a:p>
          <a:p>
            <a:pPr lvl="1" eaLnBrk="1" hangingPunct="1"/>
            <a:r>
              <a:rPr lang="zh-CN" altLang="en-US" dirty="0"/>
              <a:t>作者：黄鑫（</a:t>
            </a:r>
            <a:r>
              <a:rPr lang="en-US" altLang="zh-CN" dirty="0"/>
              <a:t>glacier</a:t>
            </a:r>
            <a:r>
              <a:rPr lang="zh-CN" altLang="en-US" dirty="0"/>
              <a:t>，西安电子科大，</a:t>
            </a:r>
            <a:r>
              <a:rPr lang="en-US" altLang="zh-CN" dirty="0"/>
              <a:t>2000</a:t>
            </a:r>
            <a:r>
              <a:rPr lang="zh-CN" altLang="en-US" dirty="0"/>
              <a:t>底加盟安全焦点，开发了</a:t>
            </a:r>
            <a:r>
              <a:rPr lang="en-US" altLang="zh-CN" dirty="0" err="1"/>
              <a:t>xscan</a:t>
            </a:r>
            <a:r>
              <a:rPr lang="zh-CN" altLang="en-US" dirty="0"/>
              <a:t>）</a:t>
            </a:r>
            <a:endParaRPr lang="en-US" altLang="zh-CN" dirty="0"/>
          </a:p>
          <a:p>
            <a:pPr lvl="1" eaLnBrk="1" hangingPunct="1"/>
            <a:r>
              <a:rPr lang="zh-CN" altLang="en-US" dirty="0"/>
              <a:t>包括两个可运行的程序</a:t>
            </a:r>
            <a:r>
              <a:rPr lang="en-US" altLang="zh-CN" dirty="0" err="1"/>
              <a:t>G_Server</a:t>
            </a:r>
            <a:r>
              <a:rPr lang="zh-CN" altLang="en-US" dirty="0"/>
              <a:t>和</a:t>
            </a:r>
            <a:r>
              <a:rPr lang="en-US" altLang="zh-CN" dirty="0" err="1"/>
              <a:t>G_Client</a:t>
            </a:r>
            <a:r>
              <a:rPr lang="zh-CN" altLang="en-US" dirty="0"/>
              <a:t>，其中前者是木马的服务器端，就是用来植入目标主机的程序，后者是木马的客户端，也就是木马的控制台。</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withEffect">
                                  <p:stCondLst>
                                    <p:cond delay="0"/>
                                  </p:stCondLst>
                                  <p:childTnLst>
                                    <p:set>
                                      <p:cBhvr>
                                        <p:cTn id="6" dur="1" fill="hold">
                                          <p:stCondLst>
                                            <p:cond delay="0"/>
                                          </p:stCondLst>
                                        </p:cTn>
                                        <p:tgtEl>
                                          <p:spTgt spid="115718">
                                            <p:txEl>
                                              <p:pRg st="0" end="0"/>
                                            </p:txEl>
                                          </p:spTgt>
                                        </p:tgtEl>
                                        <p:attrNameLst>
                                          <p:attrName>style.visibility</p:attrName>
                                        </p:attrNameLst>
                                      </p:cBhvr>
                                      <p:to>
                                        <p:strVal val="visible"/>
                                      </p:to>
                                    </p:set>
                                    <p:anim calcmode="lin" valueType="num">
                                      <p:cBhvr>
                                        <p:cTn id="7" dur="1000" fill="hold"/>
                                        <p:tgtEl>
                                          <p:spTgt spid="115718">
                                            <p:txEl>
                                              <p:pRg st="0" end="0"/>
                                            </p:txEl>
                                          </p:spTgt>
                                        </p:tgtEl>
                                        <p:attrNameLst>
                                          <p:attrName>ppt_w</p:attrName>
                                        </p:attrNameLst>
                                      </p:cBhvr>
                                      <p:tavLst>
                                        <p:tav tm="0">
                                          <p:val>
                                            <p:strVal val="#ppt_w*0.70"/>
                                          </p:val>
                                        </p:tav>
                                        <p:tav tm="100000">
                                          <p:val>
                                            <p:strVal val="#ppt_w"/>
                                          </p:val>
                                        </p:tav>
                                      </p:tavLst>
                                    </p:anim>
                                    <p:anim calcmode="lin" valueType="num">
                                      <p:cBhvr>
                                        <p:cTn id="8" dur="1000" fill="hold"/>
                                        <p:tgtEl>
                                          <p:spTgt spid="115718">
                                            <p:txEl>
                                              <p:pRg st="0" end="0"/>
                                            </p:txEl>
                                          </p:spTgt>
                                        </p:tgtEl>
                                        <p:attrNameLst>
                                          <p:attrName>ppt_h</p:attrName>
                                        </p:attrNameLst>
                                      </p:cBhvr>
                                      <p:tavLst>
                                        <p:tav tm="0">
                                          <p:val>
                                            <p:strVal val="#ppt_h"/>
                                          </p:val>
                                        </p:tav>
                                        <p:tav tm="100000">
                                          <p:val>
                                            <p:strVal val="#ppt_h"/>
                                          </p:val>
                                        </p:tav>
                                      </p:tavLst>
                                    </p:anim>
                                    <p:animEffect transition="in" filter="fade">
                                      <p:cBhvr>
                                        <p:cTn id="9" dur="1000"/>
                                        <p:tgtEl>
                                          <p:spTgt spid="115718">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grpId="0" nodeType="clickEffect">
                                  <p:stCondLst>
                                    <p:cond delay="0"/>
                                  </p:stCondLst>
                                  <p:childTnLst>
                                    <p:set>
                                      <p:cBhvr>
                                        <p:cTn id="13" dur="1" fill="hold">
                                          <p:stCondLst>
                                            <p:cond delay="0"/>
                                          </p:stCondLst>
                                        </p:cTn>
                                        <p:tgtEl>
                                          <p:spTgt spid="115718">
                                            <p:txEl>
                                              <p:pRg st="1" end="1"/>
                                            </p:txEl>
                                          </p:spTgt>
                                        </p:tgtEl>
                                        <p:attrNameLst>
                                          <p:attrName>style.visibility</p:attrName>
                                        </p:attrNameLst>
                                      </p:cBhvr>
                                      <p:to>
                                        <p:strVal val="visible"/>
                                      </p:to>
                                    </p:set>
                                    <p:anim calcmode="lin" valueType="num">
                                      <p:cBhvr>
                                        <p:cTn id="14" dur="1000" fill="hold"/>
                                        <p:tgtEl>
                                          <p:spTgt spid="115718">
                                            <p:txEl>
                                              <p:pRg st="1" end="1"/>
                                            </p:txEl>
                                          </p:spTgt>
                                        </p:tgtEl>
                                        <p:attrNameLst>
                                          <p:attrName>ppt_w</p:attrName>
                                        </p:attrNameLst>
                                      </p:cBhvr>
                                      <p:tavLst>
                                        <p:tav tm="0">
                                          <p:val>
                                            <p:strVal val="#ppt_w*0.70"/>
                                          </p:val>
                                        </p:tav>
                                        <p:tav tm="100000">
                                          <p:val>
                                            <p:strVal val="#ppt_w"/>
                                          </p:val>
                                        </p:tav>
                                      </p:tavLst>
                                    </p:anim>
                                    <p:anim calcmode="lin" valueType="num">
                                      <p:cBhvr>
                                        <p:cTn id="15" dur="1000" fill="hold"/>
                                        <p:tgtEl>
                                          <p:spTgt spid="115718">
                                            <p:txEl>
                                              <p:pRg st="1" end="1"/>
                                            </p:txEl>
                                          </p:spTgt>
                                        </p:tgtEl>
                                        <p:attrNameLst>
                                          <p:attrName>ppt_h</p:attrName>
                                        </p:attrNameLst>
                                      </p:cBhvr>
                                      <p:tavLst>
                                        <p:tav tm="0">
                                          <p:val>
                                            <p:strVal val="#ppt_h"/>
                                          </p:val>
                                        </p:tav>
                                        <p:tav tm="100000">
                                          <p:val>
                                            <p:strVal val="#ppt_h"/>
                                          </p:val>
                                        </p:tav>
                                      </p:tavLst>
                                    </p:anim>
                                    <p:animEffect transition="in" filter="fade">
                                      <p:cBhvr>
                                        <p:cTn id="16" dur="1000"/>
                                        <p:tgtEl>
                                          <p:spTgt spid="115718">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5" presetClass="entr" presetSubtype="0" fill="hold" grpId="0" nodeType="clickEffect">
                                  <p:stCondLst>
                                    <p:cond delay="0"/>
                                  </p:stCondLst>
                                  <p:childTnLst>
                                    <p:set>
                                      <p:cBhvr>
                                        <p:cTn id="20" dur="1" fill="hold">
                                          <p:stCondLst>
                                            <p:cond delay="0"/>
                                          </p:stCondLst>
                                        </p:cTn>
                                        <p:tgtEl>
                                          <p:spTgt spid="115718">
                                            <p:txEl>
                                              <p:pRg st="2" end="2"/>
                                            </p:txEl>
                                          </p:spTgt>
                                        </p:tgtEl>
                                        <p:attrNameLst>
                                          <p:attrName>style.visibility</p:attrName>
                                        </p:attrNameLst>
                                      </p:cBhvr>
                                      <p:to>
                                        <p:strVal val="visible"/>
                                      </p:to>
                                    </p:set>
                                    <p:anim calcmode="lin" valueType="num">
                                      <p:cBhvr>
                                        <p:cTn id="21" dur="1000" fill="hold"/>
                                        <p:tgtEl>
                                          <p:spTgt spid="115718">
                                            <p:txEl>
                                              <p:pRg st="2" end="2"/>
                                            </p:txEl>
                                          </p:spTgt>
                                        </p:tgtEl>
                                        <p:attrNameLst>
                                          <p:attrName>ppt_w</p:attrName>
                                        </p:attrNameLst>
                                      </p:cBhvr>
                                      <p:tavLst>
                                        <p:tav tm="0">
                                          <p:val>
                                            <p:strVal val="#ppt_w*0.70"/>
                                          </p:val>
                                        </p:tav>
                                        <p:tav tm="100000">
                                          <p:val>
                                            <p:strVal val="#ppt_w"/>
                                          </p:val>
                                        </p:tav>
                                      </p:tavLst>
                                    </p:anim>
                                    <p:anim calcmode="lin" valueType="num">
                                      <p:cBhvr>
                                        <p:cTn id="22" dur="1000" fill="hold"/>
                                        <p:tgtEl>
                                          <p:spTgt spid="115718">
                                            <p:txEl>
                                              <p:pRg st="2" end="2"/>
                                            </p:txEl>
                                          </p:spTgt>
                                        </p:tgtEl>
                                        <p:attrNameLst>
                                          <p:attrName>ppt_h</p:attrName>
                                        </p:attrNameLst>
                                      </p:cBhvr>
                                      <p:tavLst>
                                        <p:tav tm="0">
                                          <p:val>
                                            <p:strVal val="#ppt_h"/>
                                          </p:val>
                                        </p:tav>
                                        <p:tav tm="100000">
                                          <p:val>
                                            <p:strVal val="#ppt_h"/>
                                          </p:val>
                                        </p:tav>
                                      </p:tavLst>
                                    </p:anim>
                                    <p:animEffect transition="in" filter="fade">
                                      <p:cBhvr>
                                        <p:cTn id="23" dur="1000"/>
                                        <p:tgtEl>
                                          <p:spTgt spid="11571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718" grpId="0" uiExpand="1" build="p"/>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41" name="Rectangle 2"/>
          <p:cNvSpPr>
            <a:spLocks noGrp="1" noChangeArrowheads="1"/>
          </p:cNvSpPr>
          <p:nvPr>
            <p:ph type="title"/>
          </p:nvPr>
        </p:nvSpPr>
        <p:spPr/>
        <p:txBody>
          <a:bodyPr/>
          <a:lstStyle/>
          <a:p>
            <a:pPr eaLnBrk="1" hangingPunct="1"/>
            <a:r>
              <a:rPr lang="zh-CN" altLang="en-US"/>
              <a:t>冰河客户端界面 </a:t>
            </a:r>
          </a:p>
        </p:txBody>
      </p:sp>
      <p:pic>
        <p:nvPicPr>
          <p:cNvPr id="116742" name="Picture 10"/>
          <p:cNvPicPr>
            <a:picLocks noChangeAspect="1" noChangeArrowheads="1"/>
          </p:cNvPicPr>
          <p:nvPr/>
        </p:nvPicPr>
        <p:blipFill>
          <a:blip r:embed="rId2" cstate="print"/>
          <a:srcRect/>
          <a:stretch>
            <a:fillRect/>
          </a:stretch>
        </p:blipFill>
        <p:spPr bwMode="auto">
          <a:xfrm>
            <a:off x="1000125" y="1127125"/>
            <a:ext cx="7200900" cy="5035550"/>
          </a:xfrm>
          <a:prstGeom prst="rect">
            <a:avLst/>
          </a:prstGeom>
          <a:noFill/>
          <a:ln w="9525">
            <a:noFill/>
            <a:miter lim="800000"/>
            <a:headEnd/>
            <a:tailEnd/>
          </a:ln>
        </p:spPr>
      </p:pic>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5" name="Rectangle 2"/>
          <p:cNvSpPr>
            <a:spLocks noGrp="1" noChangeArrowheads="1"/>
          </p:cNvSpPr>
          <p:nvPr>
            <p:ph type="title"/>
          </p:nvPr>
        </p:nvSpPr>
        <p:spPr/>
        <p:txBody>
          <a:bodyPr/>
          <a:lstStyle/>
          <a:p>
            <a:pPr eaLnBrk="1" hangingPunct="1"/>
            <a:r>
              <a:rPr lang="zh-CN" altLang="en-US"/>
              <a:t>冰河的主要功能</a:t>
            </a:r>
          </a:p>
        </p:txBody>
      </p:sp>
      <p:sp>
        <p:nvSpPr>
          <p:cNvPr id="117766" name="Rectangle 3"/>
          <p:cNvSpPr>
            <a:spLocks noGrp="1" noChangeArrowheads="1"/>
          </p:cNvSpPr>
          <p:nvPr>
            <p:ph type="body" idx="1"/>
          </p:nvPr>
        </p:nvSpPr>
        <p:spPr>
          <a:xfrm>
            <a:off x="722313" y="1343025"/>
            <a:ext cx="7416800" cy="4497388"/>
          </a:xfrm>
        </p:spPr>
        <p:txBody>
          <a:bodyPr/>
          <a:lstStyle/>
          <a:p>
            <a:pPr eaLnBrk="1" hangingPunct="1"/>
            <a:r>
              <a:rPr lang="zh-CN" altLang="en-US" sz="2700" dirty="0"/>
              <a:t>自动跟踪目标机屏幕变化</a:t>
            </a:r>
            <a:r>
              <a:rPr lang="en-US" altLang="zh-CN" sz="2700" dirty="0"/>
              <a:t>(</a:t>
            </a:r>
            <a:r>
              <a:rPr lang="zh-CN" altLang="en-US" sz="2700" dirty="0"/>
              <a:t>局域网适用</a:t>
            </a:r>
            <a:r>
              <a:rPr lang="en-US" altLang="zh-CN" sz="2700" dirty="0"/>
              <a:t>)</a:t>
            </a:r>
          </a:p>
          <a:p>
            <a:pPr eaLnBrk="1" hangingPunct="1"/>
            <a:r>
              <a:rPr lang="zh-CN" altLang="en-US" sz="2700" dirty="0"/>
              <a:t>完全模拟键盘及鼠标输入</a:t>
            </a:r>
            <a:r>
              <a:rPr lang="en-US" altLang="zh-CN" sz="2700" dirty="0"/>
              <a:t>(</a:t>
            </a:r>
            <a:r>
              <a:rPr lang="zh-CN" altLang="en-US" sz="2700" dirty="0"/>
              <a:t>局域网适用</a:t>
            </a:r>
            <a:r>
              <a:rPr lang="en-US" altLang="zh-CN" sz="2700" dirty="0"/>
              <a:t>)</a:t>
            </a:r>
          </a:p>
          <a:p>
            <a:pPr eaLnBrk="1" hangingPunct="1"/>
            <a:r>
              <a:rPr lang="zh-CN" altLang="en-US" sz="2700" dirty="0"/>
              <a:t>记录各种口令信息</a:t>
            </a:r>
          </a:p>
          <a:p>
            <a:pPr eaLnBrk="1" hangingPunct="1"/>
            <a:r>
              <a:rPr lang="zh-CN" altLang="en-US" sz="2700" dirty="0"/>
              <a:t>获取系统信息</a:t>
            </a:r>
          </a:p>
          <a:p>
            <a:pPr eaLnBrk="1" hangingPunct="1"/>
            <a:r>
              <a:rPr lang="zh-CN" altLang="en-US" sz="2700" dirty="0"/>
              <a:t>限制系统功能</a:t>
            </a:r>
          </a:p>
          <a:p>
            <a:pPr eaLnBrk="1" hangingPunct="1"/>
            <a:r>
              <a:rPr lang="zh-CN" altLang="en-US" sz="2700" dirty="0"/>
              <a:t>远程文件操作</a:t>
            </a:r>
          </a:p>
          <a:p>
            <a:pPr eaLnBrk="1" hangingPunct="1"/>
            <a:r>
              <a:rPr lang="zh-CN" altLang="en-US" sz="2700" dirty="0"/>
              <a:t>注册表操作</a:t>
            </a:r>
          </a:p>
          <a:p>
            <a:pPr eaLnBrk="1" hangingPunct="1"/>
            <a:r>
              <a:rPr lang="zh-CN" altLang="en-US" sz="2700" dirty="0"/>
              <a:t>发送信息</a:t>
            </a:r>
          </a:p>
          <a:p>
            <a:pPr eaLnBrk="1" hangingPunct="1"/>
            <a:r>
              <a:rPr lang="zh-CN" altLang="en-US" sz="2700" dirty="0"/>
              <a:t>点对点通讯</a:t>
            </a: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3" name="Rectangle 2"/>
          <p:cNvSpPr>
            <a:spLocks noGrp="1" noChangeArrowheads="1"/>
          </p:cNvSpPr>
          <p:nvPr>
            <p:ph type="title"/>
          </p:nvPr>
        </p:nvSpPr>
        <p:spPr/>
        <p:txBody>
          <a:bodyPr/>
          <a:lstStyle/>
          <a:p>
            <a:pPr eaLnBrk="1" hangingPunct="1"/>
            <a:r>
              <a:rPr lang="zh-CN" altLang="en-US"/>
              <a:t>冰河的使用</a:t>
            </a:r>
            <a:r>
              <a:rPr lang="en-US" altLang="zh-CN">
                <a:latin typeface="Arial" panose="020B0604020202020204" pitchFamily="34" charset="0"/>
              </a:rPr>
              <a:t>—</a:t>
            </a:r>
            <a:r>
              <a:rPr lang="zh-CN" altLang="en-US"/>
              <a:t>连接服务器</a:t>
            </a:r>
          </a:p>
        </p:txBody>
      </p:sp>
      <p:sp>
        <p:nvSpPr>
          <p:cNvPr id="119814" name="Rectangle 3"/>
          <p:cNvSpPr>
            <a:spLocks noGrp="1" noChangeArrowheads="1"/>
          </p:cNvSpPr>
          <p:nvPr>
            <p:ph type="body" idx="1"/>
          </p:nvPr>
        </p:nvSpPr>
        <p:spPr>
          <a:xfrm>
            <a:off x="479425" y="1538288"/>
            <a:ext cx="3724275" cy="4297362"/>
          </a:xfrm>
        </p:spPr>
        <p:txBody>
          <a:bodyPr/>
          <a:lstStyle/>
          <a:p>
            <a:pPr eaLnBrk="1" hangingPunct="1"/>
            <a:r>
              <a:rPr lang="zh-CN" altLang="en-US" dirty="0"/>
              <a:t>服务器端运行后，可以在控制台上进行连接。单击工具栏上的快捷按钮</a:t>
            </a:r>
            <a:r>
              <a:rPr lang="zh-CN" altLang="en-US" dirty="0">
                <a:latin typeface="Arial" panose="020B0604020202020204" pitchFamily="34" charset="0"/>
              </a:rPr>
              <a:t>“</a:t>
            </a:r>
            <a:r>
              <a:rPr lang="zh-CN" altLang="en-US" dirty="0"/>
              <a:t>添加主机</a:t>
            </a:r>
            <a:r>
              <a:rPr lang="zh-CN" altLang="en-US" dirty="0">
                <a:latin typeface="Arial" panose="020B0604020202020204" pitchFamily="34" charset="0"/>
              </a:rPr>
              <a:t>”</a:t>
            </a:r>
            <a:r>
              <a:rPr lang="zh-CN" altLang="en-US" dirty="0"/>
              <a:t>，弹出如图所示的对话框，输入远程主机的相关信息即可。</a:t>
            </a:r>
          </a:p>
        </p:txBody>
      </p:sp>
      <p:pic>
        <p:nvPicPr>
          <p:cNvPr id="119815" name="Picture 4"/>
          <p:cNvPicPr>
            <a:picLocks noChangeAspect="1" noChangeArrowheads="1"/>
          </p:cNvPicPr>
          <p:nvPr/>
        </p:nvPicPr>
        <p:blipFill>
          <a:blip r:embed="rId2" cstate="print"/>
          <a:srcRect/>
          <a:stretch>
            <a:fillRect/>
          </a:stretch>
        </p:blipFill>
        <p:spPr bwMode="auto">
          <a:xfrm>
            <a:off x="4357688" y="1528763"/>
            <a:ext cx="4427537" cy="3897312"/>
          </a:xfrm>
          <a:prstGeom prst="rect">
            <a:avLst/>
          </a:prstGeom>
          <a:noFill/>
          <a:ln w="9525">
            <a:noFill/>
            <a:miter lim="800000"/>
            <a:headEnd/>
            <a:tailEnd/>
          </a:ln>
        </p:spPr>
      </p:pic>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7" name="Rectangle 2"/>
          <p:cNvSpPr>
            <a:spLocks noGrp="1" noChangeArrowheads="1"/>
          </p:cNvSpPr>
          <p:nvPr>
            <p:ph type="title"/>
          </p:nvPr>
        </p:nvSpPr>
        <p:spPr/>
        <p:txBody>
          <a:bodyPr/>
          <a:lstStyle/>
          <a:p>
            <a:pPr eaLnBrk="1" hangingPunct="1"/>
            <a:r>
              <a:rPr lang="zh-CN" altLang="en-US" sz="4000" dirty="0"/>
              <a:t>冰河的使用</a:t>
            </a:r>
            <a:r>
              <a:rPr lang="en-US" altLang="zh-CN" sz="4000" dirty="0">
                <a:latin typeface="Arial" panose="020B0604020202020204" pitchFamily="34" charset="0"/>
              </a:rPr>
              <a:t>—</a:t>
            </a:r>
            <a:r>
              <a:rPr lang="zh-CN" altLang="en-US" sz="4000" dirty="0"/>
              <a:t>连接成功后的信息</a:t>
            </a:r>
          </a:p>
        </p:txBody>
      </p:sp>
      <p:sp>
        <p:nvSpPr>
          <p:cNvPr id="120838" name="Rectangle 3"/>
          <p:cNvSpPr>
            <a:spLocks noGrp="1" noChangeArrowheads="1"/>
          </p:cNvSpPr>
          <p:nvPr>
            <p:ph type="body" idx="1"/>
          </p:nvPr>
        </p:nvSpPr>
        <p:spPr>
          <a:xfrm>
            <a:off x="179388" y="1711325"/>
            <a:ext cx="2305050" cy="4525963"/>
          </a:xfrm>
        </p:spPr>
        <p:txBody>
          <a:bodyPr/>
          <a:lstStyle/>
          <a:p>
            <a:pPr eaLnBrk="1" hangingPunct="1">
              <a:buFont typeface="Wingdings" panose="05000000000000000000" pitchFamily="2" charset="2"/>
              <a:buNone/>
            </a:pPr>
            <a:r>
              <a:rPr lang="en-US" altLang="zh-CN" dirty="0"/>
              <a:t>	</a:t>
            </a:r>
            <a:r>
              <a:rPr lang="zh-CN" altLang="en-US" dirty="0"/>
              <a:t>连接成功后，则会显示远程主机上的信息如硬盘盘符等，如图所示。</a:t>
            </a:r>
          </a:p>
        </p:txBody>
      </p:sp>
      <p:pic>
        <p:nvPicPr>
          <p:cNvPr id="120839" name="Picture 4"/>
          <p:cNvPicPr>
            <a:picLocks noChangeAspect="1" noChangeArrowheads="1"/>
          </p:cNvPicPr>
          <p:nvPr/>
        </p:nvPicPr>
        <p:blipFill>
          <a:blip r:embed="rId2" cstate="print"/>
          <a:srcRect/>
          <a:stretch>
            <a:fillRect/>
          </a:stretch>
        </p:blipFill>
        <p:spPr bwMode="auto">
          <a:xfrm>
            <a:off x="2627313" y="1309688"/>
            <a:ext cx="6372225" cy="4776787"/>
          </a:xfrm>
          <a:prstGeom prst="rect">
            <a:avLst/>
          </a:prstGeom>
          <a:noFill/>
          <a:ln w="9525">
            <a:noFill/>
            <a:miter lim="800000"/>
            <a:headEnd/>
            <a:tailEnd/>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a:t>具有危害性，包括破坏性和窃取敏感信息</a:t>
            </a:r>
          </a:p>
          <a:p>
            <a:r>
              <a:rPr lang="zh-CN" altLang="en-US"/>
              <a:t>具有隐蔽性，因为表面看木马程序是一个正常程序。</a:t>
            </a:r>
          </a:p>
          <a:p>
            <a:endParaRPr lang="zh-CN" altLang="en-US"/>
          </a:p>
        </p:txBody>
      </p:sp>
      <p:sp>
        <p:nvSpPr>
          <p:cNvPr id="3" name="标题 2"/>
          <p:cNvSpPr>
            <a:spLocks noGrp="1"/>
          </p:cNvSpPr>
          <p:nvPr>
            <p:ph type="title"/>
          </p:nvPr>
        </p:nvSpPr>
        <p:spPr/>
        <p:txBody>
          <a:bodyPr/>
          <a:lstStyle/>
          <a:p>
            <a:r>
              <a:rPr lang="zh-CN" altLang="en-US" dirty="0"/>
              <a:t>从木马定义体现了如下特点</a:t>
            </a: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61" name="Rectangle 2"/>
          <p:cNvSpPr>
            <a:spLocks noGrp="1" noChangeArrowheads="1"/>
          </p:cNvSpPr>
          <p:nvPr>
            <p:ph type="title"/>
          </p:nvPr>
        </p:nvSpPr>
        <p:spPr/>
        <p:txBody>
          <a:bodyPr/>
          <a:lstStyle/>
          <a:p>
            <a:pPr eaLnBrk="1" hangingPunct="1"/>
            <a:r>
              <a:rPr lang="zh-CN" altLang="en-US"/>
              <a:t>冰河的使用</a:t>
            </a:r>
            <a:r>
              <a:rPr lang="en-US" altLang="zh-CN">
                <a:latin typeface="Arial" panose="020B0604020202020204" pitchFamily="34" charset="0"/>
              </a:rPr>
              <a:t>—</a:t>
            </a:r>
            <a:r>
              <a:rPr lang="zh-CN" altLang="en-US"/>
              <a:t>搜索服务器</a:t>
            </a:r>
          </a:p>
        </p:txBody>
      </p:sp>
      <p:sp>
        <p:nvSpPr>
          <p:cNvPr id="121862" name="Rectangle 3"/>
          <p:cNvSpPr>
            <a:spLocks noGrp="1" noChangeArrowheads="1"/>
          </p:cNvSpPr>
          <p:nvPr>
            <p:ph type="body" idx="1"/>
          </p:nvPr>
        </p:nvSpPr>
        <p:spPr/>
        <p:txBody>
          <a:bodyPr/>
          <a:lstStyle/>
          <a:p>
            <a:pPr eaLnBrk="1" hangingPunct="1">
              <a:lnSpc>
                <a:spcPts val="4000"/>
              </a:lnSpc>
            </a:pPr>
            <a:r>
              <a:rPr lang="zh-CN" altLang="en-US" dirty="0"/>
              <a:t>以上直接连接是一种方法，冰河还可以自动搜索已经中了冰河木马的主机，只需要简单的设置即可。</a:t>
            </a: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5" name="Rectangle 2"/>
          <p:cNvSpPr>
            <a:spLocks noGrp="1" noChangeArrowheads="1"/>
          </p:cNvSpPr>
          <p:nvPr>
            <p:ph type="title"/>
          </p:nvPr>
        </p:nvSpPr>
        <p:spPr/>
        <p:txBody>
          <a:bodyPr/>
          <a:lstStyle/>
          <a:p>
            <a:pPr eaLnBrk="1" hangingPunct="1"/>
            <a:r>
              <a:rPr lang="zh-CN" altLang="en-US"/>
              <a:t>搜索服务器</a:t>
            </a:r>
          </a:p>
        </p:txBody>
      </p:sp>
      <p:pic>
        <p:nvPicPr>
          <p:cNvPr id="122886" name="Picture 5" descr="8_00"/>
          <p:cNvPicPr>
            <a:picLocks noChangeAspect="1" noChangeArrowheads="1"/>
          </p:cNvPicPr>
          <p:nvPr/>
        </p:nvPicPr>
        <p:blipFill>
          <a:blip r:embed="rId2" cstate="print"/>
          <a:srcRect/>
          <a:stretch>
            <a:fillRect/>
          </a:stretch>
        </p:blipFill>
        <p:spPr bwMode="auto">
          <a:xfrm>
            <a:off x="1133475" y="1238250"/>
            <a:ext cx="7345363" cy="4968875"/>
          </a:xfrm>
          <a:prstGeom prst="rect">
            <a:avLst/>
          </a:prstGeom>
          <a:noFill/>
          <a:ln w="9525">
            <a:noFill/>
            <a:miter lim="800000"/>
            <a:headEnd/>
            <a:tailEnd/>
          </a:ln>
        </p:spPr>
      </p:pic>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9" name="Rectangle 2"/>
          <p:cNvSpPr>
            <a:spLocks noGrp="1" noChangeArrowheads="1"/>
          </p:cNvSpPr>
          <p:nvPr>
            <p:ph type="title"/>
          </p:nvPr>
        </p:nvSpPr>
        <p:spPr/>
        <p:txBody>
          <a:bodyPr/>
          <a:lstStyle/>
          <a:p>
            <a:pPr eaLnBrk="1" hangingPunct="1"/>
            <a:r>
              <a:rPr lang="zh-CN" altLang="en-US"/>
              <a:t>搜索到</a:t>
            </a:r>
            <a:r>
              <a:rPr lang="en-US" altLang="zh-CN"/>
              <a:t>10.0.13.19</a:t>
            </a:r>
          </a:p>
        </p:txBody>
      </p:sp>
      <p:pic>
        <p:nvPicPr>
          <p:cNvPr id="123910" name="Picture 4" descr="8_01"/>
          <p:cNvPicPr>
            <a:picLocks noChangeAspect="1" noChangeArrowheads="1"/>
          </p:cNvPicPr>
          <p:nvPr/>
        </p:nvPicPr>
        <p:blipFill>
          <a:blip r:embed="rId2" cstate="print"/>
          <a:srcRect/>
          <a:stretch>
            <a:fillRect/>
          </a:stretch>
        </p:blipFill>
        <p:spPr bwMode="auto">
          <a:xfrm>
            <a:off x="954088" y="1223963"/>
            <a:ext cx="7343775" cy="5014912"/>
          </a:xfrm>
          <a:prstGeom prst="rect">
            <a:avLst/>
          </a:prstGeom>
          <a:noFill/>
          <a:ln w="9525">
            <a:noFill/>
            <a:miter lim="800000"/>
            <a:headEnd/>
            <a:tailEnd/>
          </a:ln>
        </p:spPr>
      </p:pic>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3" name="Rectangle 2"/>
          <p:cNvSpPr>
            <a:spLocks noGrp="1" noChangeArrowheads="1"/>
          </p:cNvSpPr>
          <p:nvPr>
            <p:ph type="title"/>
          </p:nvPr>
        </p:nvSpPr>
        <p:spPr/>
        <p:txBody>
          <a:bodyPr/>
          <a:lstStyle/>
          <a:p>
            <a:pPr eaLnBrk="1" hangingPunct="1"/>
            <a:r>
              <a:rPr lang="zh-CN" altLang="en-US"/>
              <a:t>冰河的使用</a:t>
            </a:r>
            <a:r>
              <a:rPr lang="en-US" altLang="zh-CN"/>
              <a:t>(</a:t>
            </a:r>
            <a:r>
              <a:rPr lang="zh-CN" altLang="en-US"/>
              <a:t>续</a:t>
            </a:r>
            <a:r>
              <a:rPr lang="en-US" altLang="zh-CN"/>
              <a:t>)</a:t>
            </a:r>
          </a:p>
        </p:txBody>
      </p:sp>
      <p:sp>
        <p:nvSpPr>
          <p:cNvPr id="124934" name="Rectangle 3"/>
          <p:cNvSpPr>
            <a:spLocks noGrp="1" noChangeArrowheads="1"/>
          </p:cNvSpPr>
          <p:nvPr>
            <p:ph type="body" idx="1"/>
          </p:nvPr>
        </p:nvSpPr>
        <p:spPr/>
        <p:txBody>
          <a:bodyPr/>
          <a:lstStyle/>
          <a:p>
            <a:pPr eaLnBrk="1" hangingPunct="1"/>
            <a:r>
              <a:rPr lang="zh-CN" altLang="en-US" dirty="0"/>
              <a:t>在</a:t>
            </a:r>
            <a:r>
              <a:rPr lang="en-US" altLang="zh-CN" dirty="0"/>
              <a:t>10.0.13.19</a:t>
            </a:r>
            <a:r>
              <a:rPr lang="zh-CN" altLang="en-US" dirty="0"/>
              <a:t>中安装了木马服务器后，就可对这台计算机进行操作了。</a:t>
            </a:r>
          </a:p>
          <a:p>
            <a:pPr lvl="1" eaLnBrk="1" hangingPunct="1"/>
            <a:r>
              <a:rPr lang="zh-CN" altLang="en-US" dirty="0"/>
              <a:t>冰河的功能非常强大，它有</a:t>
            </a:r>
            <a:r>
              <a:rPr lang="zh-CN" altLang="en-US" dirty="0">
                <a:latin typeface="Arial" panose="020B0604020202020204" pitchFamily="34" charset="0"/>
              </a:rPr>
              <a:t>“</a:t>
            </a:r>
            <a:r>
              <a:rPr lang="zh-CN" altLang="en-US" dirty="0">
                <a:solidFill>
                  <a:srgbClr val="FF0000"/>
                </a:solidFill>
              </a:rPr>
              <a:t>文件管理器</a:t>
            </a:r>
            <a:r>
              <a:rPr lang="zh-CN" altLang="en-US" dirty="0">
                <a:latin typeface="Arial" panose="020B0604020202020204" pitchFamily="34" charset="0"/>
              </a:rPr>
              <a:t>”</a:t>
            </a:r>
            <a:r>
              <a:rPr lang="zh-CN" altLang="en-US" dirty="0"/>
              <a:t>和</a:t>
            </a:r>
            <a:r>
              <a:rPr lang="zh-CN" altLang="en-US" dirty="0">
                <a:latin typeface="Arial" panose="020B0604020202020204" pitchFamily="34" charset="0"/>
              </a:rPr>
              <a:t>“</a:t>
            </a:r>
            <a:r>
              <a:rPr lang="zh-CN" altLang="en-US" dirty="0">
                <a:solidFill>
                  <a:srgbClr val="FF0000"/>
                </a:solidFill>
              </a:rPr>
              <a:t>命令控制台</a:t>
            </a:r>
            <a:r>
              <a:rPr lang="zh-CN" altLang="en-US" dirty="0">
                <a:latin typeface="Arial" panose="020B0604020202020204" pitchFamily="34" charset="0"/>
              </a:rPr>
              <a:t>”</a:t>
            </a:r>
            <a:r>
              <a:rPr lang="zh-CN" altLang="en-US" dirty="0"/>
              <a:t>两个选项卡。点击</a:t>
            </a:r>
            <a:r>
              <a:rPr lang="zh-CN" altLang="en-US" dirty="0">
                <a:latin typeface="Arial" panose="020B0604020202020204" pitchFamily="34" charset="0"/>
              </a:rPr>
              <a:t>“</a:t>
            </a:r>
            <a:r>
              <a:rPr lang="zh-CN" altLang="en-US" dirty="0"/>
              <a:t>文件管理器</a:t>
            </a:r>
            <a:r>
              <a:rPr lang="zh-CN" altLang="en-US" dirty="0">
                <a:latin typeface="Arial" panose="020B0604020202020204" pitchFamily="34" charset="0"/>
              </a:rPr>
              <a:t>”</a:t>
            </a:r>
            <a:r>
              <a:rPr lang="zh-CN" altLang="en-US" dirty="0"/>
              <a:t>可以管理被入侵的电脑的硬盘。</a:t>
            </a: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7" name="Rectangle 2"/>
          <p:cNvSpPr>
            <a:spLocks noGrp="1" noChangeArrowheads="1"/>
          </p:cNvSpPr>
          <p:nvPr>
            <p:ph type="title"/>
          </p:nvPr>
        </p:nvSpPr>
        <p:spPr/>
        <p:txBody>
          <a:bodyPr/>
          <a:lstStyle/>
          <a:p>
            <a:pPr eaLnBrk="1" hangingPunct="1"/>
            <a:r>
              <a:rPr lang="zh-CN" altLang="en-US"/>
              <a:t>文件管理器</a:t>
            </a:r>
          </a:p>
        </p:txBody>
      </p:sp>
      <p:pic>
        <p:nvPicPr>
          <p:cNvPr id="125958" name="Picture 4" descr="8_1"/>
          <p:cNvPicPr>
            <a:picLocks noChangeAspect="1" noChangeArrowheads="1"/>
          </p:cNvPicPr>
          <p:nvPr/>
        </p:nvPicPr>
        <p:blipFill>
          <a:blip r:embed="rId2" cstate="print"/>
          <a:srcRect/>
          <a:stretch>
            <a:fillRect/>
          </a:stretch>
        </p:blipFill>
        <p:spPr bwMode="auto">
          <a:xfrm>
            <a:off x="885825" y="1216025"/>
            <a:ext cx="7489825" cy="5078413"/>
          </a:xfrm>
          <a:prstGeom prst="rect">
            <a:avLst/>
          </a:prstGeom>
          <a:noFill/>
          <a:ln w="9525">
            <a:noFill/>
            <a:miter lim="800000"/>
            <a:headEnd/>
            <a:tailEnd/>
          </a:ln>
        </p:spPr>
      </p:pic>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81" name="Rectangle 2"/>
          <p:cNvSpPr>
            <a:spLocks noGrp="1" noChangeArrowheads="1"/>
          </p:cNvSpPr>
          <p:nvPr>
            <p:ph type="title"/>
          </p:nvPr>
        </p:nvSpPr>
        <p:spPr/>
        <p:txBody>
          <a:bodyPr/>
          <a:lstStyle/>
          <a:p>
            <a:pPr eaLnBrk="1" hangingPunct="1"/>
            <a:r>
              <a:rPr lang="zh-CN" altLang="en-US"/>
              <a:t>文件管理器</a:t>
            </a:r>
            <a:r>
              <a:rPr lang="en-US" altLang="zh-CN">
                <a:latin typeface="Arial" panose="020B0604020202020204" pitchFamily="34" charset="0"/>
              </a:rPr>
              <a:t>—</a:t>
            </a:r>
            <a:r>
              <a:rPr lang="zh-CN" altLang="en-US"/>
              <a:t>下载文件</a:t>
            </a:r>
          </a:p>
        </p:txBody>
      </p:sp>
      <p:pic>
        <p:nvPicPr>
          <p:cNvPr id="126982" name="Picture 4" descr="8_2"/>
          <p:cNvPicPr>
            <a:picLocks noChangeAspect="1" noChangeArrowheads="1"/>
          </p:cNvPicPr>
          <p:nvPr/>
        </p:nvPicPr>
        <p:blipFill>
          <a:blip r:embed="rId2" cstate="print"/>
          <a:srcRect/>
          <a:stretch>
            <a:fillRect/>
          </a:stretch>
        </p:blipFill>
        <p:spPr bwMode="auto">
          <a:xfrm>
            <a:off x="1200150" y="1290638"/>
            <a:ext cx="7273925" cy="4932362"/>
          </a:xfrm>
          <a:prstGeom prst="rect">
            <a:avLst/>
          </a:prstGeom>
          <a:noFill/>
          <a:ln w="9525">
            <a:noFill/>
            <a:miter lim="800000"/>
            <a:headEnd/>
            <a:tailEnd/>
          </a:ln>
        </p:spPr>
      </p:pic>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5" name="Rectangle 2"/>
          <p:cNvSpPr>
            <a:spLocks noGrp="1" noChangeArrowheads="1"/>
          </p:cNvSpPr>
          <p:nvPr>
            <p:ph type="title"/>
          </p:nvPr>
        </p:nvSpPr>
        <p:spPr/>
        <p:txBody>
          <a:bodyPr/>
          <a:lstStyle/>
          <a:p>
            <a:pPr eaLnBrk="1" hangingPunct="1"/>
            <a:r>
              <a:rPr lang="zh-CN" altLang="en-US"/>
              <a:t>冰河的使用</a:t>
            </a:r>
            <a:r>
              <a:rPr lang="en-US" altLang="zh-CN"/>
              <a:t>(</a:t>
            </a:r>
            <a:r>
              <a:rPr lang="zh-CN" altLang="en-US"/>
              <a:t>续</a:t>
            </a:r>
            <a:r>
              <a:rPr lang="en-US" altLang="zh-CN"/>
              <a:t>)</a:t>
            </a:r>
          </a:p>
        </p:txBody>
      </p:sp>
      <p:sp>
        <p:nvSpPr>
          <p:cNvPr id="128006" name="Rectangle 3"/>
          <p:cNvSpPr>
            <a:spLocks noGrp="1" noChangeArrowheads="1"/>
          </p:cNvSpPr>
          <p:nvPr>
            <p:ph type="body" idx="1"/>
          </p:nvPr>
        </p:nvSpPr>
        <p:spPr>
          <a:xfrm>
            <a:off x="477838" y="1477963"/>
            <a:ext cx="7772400" cy="4114800"/>
          </a:xfrm>
        </p:spPr>
        <p:txBody>
          <a:bodyPr/>
          <a:lstStyle/>
          <a:p>
            <a:pPr eaLnBrk="1" hangingPunct="1"/>
            <a:r>
              <a:rPr lang="zh-CN" altLang="en-US" dirty="0"/>
              <a:t>单击</a:t>
            </a:r>
            <a:r>
              <a:rPr lang="zh-CN" altLang="en-US" dirty="0">
                <a:latin typeface="Arial" panose="020B0604020202020204" pitchFamily="34" charset="0"/>
              </a:rPr>
              <a:t>“</a:t>
            </a:r>
            <a:r>
              <a:rPr lang="zh-CN" altLang="en-US" dirty="0"/>
              <a:t>命令控制台标签</a:t>
            </a:r>
            <a:r>
              <a:rPr lang="zh-CN" altLang="en-US" dirty="0">
                <a:latin typeface="Arial" panose="020B0604020202020204" pitchFamily="34" charset="0"/>
              </a:rPr>
              <a:t>”</a:t>
            </a:r>
            <a:r>
              <a:rPr lang="zh-CN" altLang="en-US" dirty="0"/>
              <a:t>，可以看到这里有众多的功能。</a:t>
            </a: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9" name="Rectangle 2"/>
          <p:cNvSpPr>
            <a:spLocks noGrp="1" noChangeArrowheads="1"/>
          </p:cNvSpPr>
          <p:nvPr>
            <p:ph type="title"/>
          </p:nvPr>
        </p:nvSpPr>
        <p:spPr/>
        <p:txBody>
          <a:bodyPr/>
          <a:lstStyle/>
          <a:p>
            <a:pPr eaLnBrk="1" hangingPunct="1"/>
            <a:r>
              <a:rPr lang="zh-CN" altLang="en-US"/>
              <a:t>冰河的命令控制台 </a:t>
            </a:r>
          </a:p>
        </p:txBody>
      </p:sp>
      <p:pic>
        <p:nvPicPr>
          <p:cNvPr id="129030" name="Picture 5" descr="8_3_1"/>
          <p:cNvPicPr>
            <a:picLocks noChangeAspect="1" noChangeArrowheads="1"/>
          </p:cNvPicPr>
          <p:nvPr/>
        </p:nvPicPr>
        <p:blipFill>
          <a:blip r:embed="rId2" cstate="print"/>
          <a:srcRect/>
          <a:stretch>
            <a:fillRect/>
          </a:stretch>
        </p:blipFill>
        <p:spPr bwMode="auto">
          <a:xfrm>
            <a:off x="1028700" y="1303338"/>
            <a:ext cx="7343775" cy="5002212"/>
          </a:xfrm>
          <a:prstGeom prst="rect">
            <a:avLst/>
          </a:prstGeom>
          <a:noFill/>
          <a:ln w="9525">
            <a:noFill/>
            <a:miter lim="800000"/>
            <a:headEnd/>
            <a:tailEnd/>
          </a:ln>
        </p:spPr>
      </p:pic>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3" name="Rectangle 2"/>
          <p:cNvSpPr>
            <a:spLocks noGrp="1" noChangeArrowheads="1"/>
          </p:cNvSpPr>
          <p:nvPr>
            <p:ph type="title"/>
          </p:nvPr>
        </p:nvSpPr>
        <p:spPr/>
        <p:txBody>
          <a:bodyPr/>
          <a:lstStyle/>
          <a:p>
            <a:pPr eaLnBrk="1" hangingPunct="1"/>
            <a:r>
              <a:rPr lang="zh-CN" altLang="en-US"/>
              <a:t>获得系统信息和口令</a:t>
            </a:r>
          </a:p>
        </p:txBody>
      </p:sp>
      <p:pic>
        <p:nvPicPr>
          <p:cNvPr id="130054" name="Picture 4" descr="8_3_2"/>
          <p:cNvPicPr>
            <a:picLocks noChangeAspect="1" noChangeArrowheads="1"/>
          </p:cNvPicPr>
          <p:nvPr/>
        </p:nvPicPr>
        <p:blipFill>
          <a:blip r:embed="rId2" cstate="print"/>
          <a:srcRect/>
          <a:stretch>
            <a:fillRect/>
          </a:stretch>
        </p:blipFill>
        <p:spPr bwMode="auto">
          <a:xfrm>
            <a:off x="1038225" y="1184275"/>
            <a:ext cx="7200900" cy="5108575"/>
          </a:xfrm>
          <a:prstGeom prst="rect">
            <a:avLst/>
          </a:prstGeom>
          <a:noFill/>
          <a:ln w="9525">
            <a:noFill/>
            <a:miter lim="800000"/>
            <a:headEnd/>
            <a:tailEnd/>
          </a:ln>
        </p:spPr>
      </p:pic>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7" name="Rectangle 2"/>
          <p:cNvSpPr>
            <a:spLocks noGrp="1" noChangeArrowheads="1"/>
          </p:cNvSpPr>
          <p:nvPr>
            <p:ph type="title"/>
          </p:nvPr>
        </p:nvSpPr>
        <p:spPr/>
        <p:txBody>
          <a:bodyPr/>
          <a:lstStyle/>
          <a:p>
            <a:pPr eaLnBrk="1" hangingPunct="1"/>
            <a:r>
              <a:rPr lang="zh-CN" altLang="en-US"/>
              <a:t>捕获对方屏幕</a:t>
            </a:r>
          </a:p>
        </p:txBody>
      </p:sp>
      <p:pic>
        <p:nvPicPr>
          <p:cNvPr id="131078" name="Picture 4" descr="8_21"/>
          <p:cNvPicPr>
            <a:picLocks noChangeAspect="1" noChangeArrowheads="1"/>
          </p:cNvPicPr>
          <p:nvPr/>
        </p:nvPicPr>
        <p:blipFill>
          <a:blip r:embed="rId2" cstate="print"/>
          <a:srcRect/>
          <a:stretch>
            <a:fillRect/>
          </a:stretch>
        </p:blipFill>
        <p:spPr bwMode="auto">
          <a:xfrm>
            <a:off x="1076325" y="1271588"/>
            <a:ext cx="7129463" cy="5068887"/>
          </a:xfrm>
          <a:prstGeom prst="rect">
            <a:avLst/>
          </a:prstGeom>
          <a:noFill/>
          <a:ln w="9525">
            <a:noFill/>
            <a:miter lim="800000"/>
            <a:headEnd/>
            <a:tailEnd/>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a:t>木马程序一般包括两个部分：客户端和服务器端。服务器端安装在被控制的计算机中，它一般通过电子邮件或其他手段（如浏览一个有害的页面或下载一个有害的文件）让用户在其计算机中安装并运行，通过与其连接的远端的客户端程序，达到控制该用户计算机的目的。客户端程序是控制者所使用的，用于对受控的计算机进行控制。服务器端程序和客户端程序建立起连接就可以实现对远程计算机的控制了。</a:t>
            </a:r>
          </a:p>
        </p:txBody>
      </p:sp>
      <p:sp>
        <p:nvSpPr>
          <p:cNvPr id="3" name="标题 2"/>
          <p:cNvSpPr>
            <a:spLocks noGrp="1"/>
          </p:cNvSpPr>
          <p:nvPr>
            <p:ph type="title"/>
          </p:nvPr>
        </p:nvSpPr>
        <p:spPr>
          <a:xfrm>
            <a:off x="963930" y="142875"/>
            <a:ext cx="8276590" cy="958850"/>
          </a:xfrm>
        </p:spPr>
        <p:txBody>
          <a:bodyPr/>
          <a:lstStyle/>
          <a:p>
            <a:r>
              <a:rPr lang="zh-CN" altLang="en-US"/>
              <a:t>木马程序组成</a:t>
            </a: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101" name="Rectangle 2"/>
          <p:cNvSpPr>
            <a:spLocks noGrp="1" noChangeArrowheads="1"/>
          </p:cNvSpPr>
          <p:nvPr>
            <p:ph type="title"/>
          </p:nvPr>
        </p:nvSpPr>
        <p:spPr/>
        <p:txBody>
          <a:bodyPr/>
          <a:lstStyle/>
          <a:p>
            <a:pPr eaLnBrk="1" hangingPunct="1"/>
            <a:r>
              <a:rPr lang="zh-CN" altLang="en-US"/>
              <a:t>向对方发送信息</a:t>
            </a:r>
          </a:p>
        </p:txBody>
      </p:sp>
      <p:pic>
        <p:nvPicPr>
          <p:cNvPr id="132102" name="Picture 5" descr="8_4bmp"/>
          <p:cNvPicPr>
            <a:picLocks noChangeAspect="1" noChangeArrowheads="1"/>
          </p:cNvPicPr>
          <p:nvPr/>
        </p:nvPicPr>
        <p:blipFill>
          <a:blip r:embed="rId2" cstate="print"/>
          <a:srcRect/>
          <a:stretch>
            <a:fillRect/>
          </a:stretch>
        </p:blipFill>
        <p:spPr bwMode="auto">
          <a:xfrm>
            <a:off x="1066800" y="1211263"/>
            <a:ext cx="7272338" cy="5159375"/>
          </a:xfrm>
          <a:prstGeom prst="rect">
            <a:avLst/>
          </a:prstGeom>
          <a:noFill/>
          <a:ln w="9525">
            <a:noFill/>
            <a:miter lim="800000"/>
            <a:headEnd/>
            <a:tailEnd/>
          </a:ln>
        </p:spPr>
      </p:pic>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5" name="Rectangle 2"/>
          <p:cNvSpPr>
            <a:spLocks noGrp="1" noChangeArrowheads="1"/>
          </p:cNvSpPr>
          <p:nvPr>
            <p:ph type="title"/>
          </p:nvPr>
        </p:nvSpPr>
        <p:spPr/>
        <p:txBody>
          <a:bodyPr/>
          <a:lstStyle/>
          <a:p>
            <a:pPr eaLnBrk="1" hangingPunct="1"/>
            <a:r>
              <a:rPr lang="zh-CN" altLang="en-US"/>
              <a:t>管理对方的进程</a:t>
            </a:r>
          </a:p>
        </p:txBody>
      </p:sp>
      <p:pic>
        <p:nvPicPr>
          <p:cNvPr id="133126" name="Picture 4" descr="8_5"/>
          <p:cNvPicPr>
            <a:picLocks noChangeAspect="1" noChangeArrowheads="1"/>
          </p:cNvPicPr>
          <p:nvPr/>
        </p:nvPicPr>
        <p:blipFill>
          <a:blip r:embed="rId2" cstate="print"/>
          <a:srcRect/>
          <a:stretch>
            <a:fillRect/>
          </a:stretch>
        </p:blipFill>
        <p:spPr bwMode="auto">
          <a:xfrm>
            <a:off x="1028700" y="1227138"/>
            <a:ext cx="7272338" cy="5146675"/>
          </a:xfrm>
          <a:prstGeom prst="rect">
            <a:avLst/>
          </a:prstGeom>
          <a:noFill/>
          <a:ln w="9525">
            <a:noFill/>
            <a:miter lim="800000"/>
            <a:headEnd/>
            <a:tailEnd/>
          </a:ln>
        </p:spPr>
      </p:pic>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日期占位符 3"/>
          <p:cNvSpPr>
            <a:spLocks noGrp="1"/>
          </p:cNvSpPr>
          <p:nvPr>
            <p:ph type="dt" sz="quarter" idx="4294967295"/>
          </p:nvPr>
        </p:nvSpPr>
        <p:spPr>
          <a:xfrm>
            <a:off x="609600" y="6245225"/>
            <a:ext cx="1981200" cy="476250"/>
          </a:xfrm>
          <a:prstGeom prst="rect">
            <a:avLst/>
          </a:prstGeom>
          <a:noFill/>
        </p:spPr>
        <p:txBody>
          <a:bodyPr/>
          <a:lstStyle/>
          <a:p>
            <a:fld id="{BC8CFBB4-EC2E-4836-BF2E-5E88C7C3F46A}" type="datetime1">
              <a:rPr lang="zh-CN" altLang="en-US" smtClean="0">
                <a:ea typeface="宋体" panose="02010600030101010101" pitchFamily="2" charset="-122"/>
              </a:rPr>
              <a:t>2021/11/4</a:t>
            </a:fld>
            <a:endParaRPr lang="en-US" altLang="zh-CN">
              <a:ea typeface="宋体" panose="02010600030101010101" pitchFamily="2" charset="-122"/>
            </a:endParaRPr>
          </a:p>
        </p:txBody>
      </p:sp>
      <p:sp>
        <p:nvSpPr>
          <p:cNvPr id="134147" name="页脚占位符 4"/>
          <p:cNvSpPr>
            <a:spLocks noGrp="1"/>
          </p:cNvSpPr>
          <p:nvPr>
            <p:ph type="ftr" sz="quarter" idx="4294967295"/>
          </p:nvPr>
        </p:nvSpPr>
        <p:spPr>
          <a:xfrm>
            <a:off x="3124200" y="6245225"/>
            <a:ext cx="2895600" cy="476250"/>
          </a:xfrm>
          <a:prstGeom prst="rect">
            <a:avLst/>
          </a:prstGeom>
          <a:noFill/>
        </p:spPr>
        <p:txBody>
          <a:bodyPr/>
          <a:lstStyle/>
          <a:p>
            <a:r>
              <a:rPr lang="en-US" altLang="zh-CN">
                <a:ea typeface="宋体" panose="02010600030101010101" pitchFamily="2" charset="-122"/>
              </a:rPr>
              <a:t>网络入侵与防范讲义</a:t>
            </a:r>
          </a:p>
        </p:txBody>
      </p:sp>
      <p:sp>
        <p:nvSpPr>
          <p:cNvPr id="134148" name="灯片编号占位符 5"/>
          <p:cNvSpPr>
            <a:spLocks noGrp="1"/>
          </p:cNvSpPr>
          <p:nvPr>
            <p:ph type="sldNum" sz="quarter" idx="4294967295"/>
          </p:nvPr>
        </p:nvSpPr>
        <p:spPr>
          <a:xfrm>
            <a:off x="6553200" y="6245225"/>
            <a:ext cx="1981200" cy="476250"/>
          </a:xfrm>
          <a:prstGeom prst="rect">
            <a:avLst/>
          </a:prstGeom>
          <a:noFill/>
        </p:spPr>
        <p:txBody>
          <a:bodyPr/>
          <a:lstStyle/>
          <a:p>
            <a:fld id="{A63ABCC6-6BEA-4922-9104-40CB220D9274}" type="slidenum">
              <a:rPr lang="en-US" altLang="zh-CN" smtClean="0">
                <a:ea typeface="宋体" panose="02010600030101010101" pitchFamily="2" charset="-122"/>
              </a:rPr>
              <a:t>132</a:t>
            </a:fld>
            <a:endParaRPr lang="en-US" altLang="zh-CN">
              <a:ea typeface="宋体" panose="02010600030101010101" pitchFamily="2" charset="-122"/>
            </a:endParaRPr>
          </a:p>
        </p:txBody>
      </p:sp>
      <p:sp>
        <p:nvSpPr>
          <p:cNvPr id="134149" name="Rectangle 2"/>
          <p:cNvSpPr>
            <a:spLocks noGrp="1" noChangeArrowheads="1"/>
          </p:cNvSpPr>
          <p:nvPr>
            <p:ph type="title"/>
          </p:nvPr>
        </p:nvSpPr>
        <p:spPr/>
        <p:txBody>
          <a:bodyPr/>
          <a:lstStyle/>
          <a:p>
            <a:pPr eaLnBrk="1" hangingPunct="1"/>
            <a:r>
              <a:rPr lang="zh-CN" altLang="en-US"/>
              <a:t>控制对方系统</a:t>
            </a:r>
          </a:p>
        </p:txBody>
      </p:sp>
      <p:pic>
        <p:nvPicPr>
          <p:cNvPr id="134150" name="Picture 4" descr="8_6"/>
          <p:cNvPicPr>
            <a:picLocks noChangeAspect="1" noChangeArrowheads="1"/>
          </p:cNvPicPr>
          <p:nvPr/>
        </p:nvPicPr>
        <p:blipFill>
          <a:blip r:embed="rId2" cstate="print"/>
          <a:srcRect/>
          <a:stretch>
            <a:fillRect/>
          </a:stretch>
        </p:blipFill>
        <p:spPr bwMode="auto">
          <a:xfrm>
            <a:off x="990600" y="1528763"/>
            <a:ext cx="7416800" cy="5284787"/>
          </a:xfrm>
          <a:prstGeom prst="rect">
            <a:avLst/>
          </a:prstGeom>
          <a:noFill/>
          <a:ln w="9525">
            <a:noFill/>
            <a:miter lim="800000"/>
            <a:headEnd/>
            <a:tailEnd/>
          </a:ln>
        </p:spPr>
      </p:pic>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日期占位符 3"/>
          <p:cNvSpPr>
            <a:spLocks noGrp="1"/>
          </p:cNvSpPr>
          <p:nvPr>
            <p:ph type="dt" sz="quarter" idx="4294967295"/>
          </p:nvPr>
        </p:nvSpPr>
        <p:spPr>
          <a:xfrm>
            <a:off x="609600" y="6245225"/>
            <a:ext cx="1981200" cy="476250"/>
          </a:xfrm>
          <a:prstGeom prst="rect">
            <a:avLst/>
          </a:prstGeom>
          <a:noFill/>
        </p:spPr>
        <p:txBody>
          <a:bodyPr/>
          <a:lstStyle/>
          <a:p>
            <a:fld id="{872A8A53-4109-4E19-A546-75B0D20287DC}" type="datetime1">
              <a:rPr lang="zh-CN" altLang="en-US" smtClean="0">
                <a:ea typeface="宋体" panose="02010600030101010101" pitchFamily="2" charset="-122"/>
              </a:rPr>
              <a:t>2021/11/4</a:t>
            </a:fld>
            <a:endParaRPr lang="en-US" altLang="zh-CN">
              <a:ea typeface="宋体" panose="02010600030101010101" pitchFamily="2" charset="-122"/>
            </a:endParaRPr>
          </a:p>
        </p:txBody>
      </p:sp>
      <p:sp>
        <p:nvSpPr>
          <p:cNvPr id="135171" name="页脚占位符 4"/>
          <p:cNvSpPr>
            <a:spLocks noGrp="1"/>
          </p:cNvSpPr>
          <p:nvPr>
            <p:ph type="ftr" sz="quarter" idx="4294967295"/>
          </p:nvPr>
        </p:nvSpPr>
        <p:spPr>
          <a:xfrm>
            <a:off x="3124200" y="6245225"/>
            <a:ext cx="2895600" cy="476250"/>
          </a:xfrm>
          <a:prstGeom prst="rect">
            <a:avLst/>
          </a:prstGeom>
          <a:noFill/>
        </p:spPr>
        <p:txBody>
          <a:bodyPr/>
          <a:lstStyle/>
          <a:p>
            <a:r>
              <a:rPr lang="en-US" altLang="zh-CN">
                <a:ea typeface="宋体" panose="02010600030101010101" pitchFamily="2" charset="-122"/>
              </a:rPr>
              <a:t>网络入侵与防范讲义</a:t>
            </a:r>
          </a:p>
        </p:txBody>
      </p:sp>
      <p:sp>
        <p:nvSpPr>
          <p:cNvPr id="135172" name="灯片编号占位符 5"/>
          <p:cNvSpPr>
            <a:spLocks noGrp="1"/>
          </p:cNvSpPr>
          <p:nvPr>
            <p:ph type="sldNum" sz="quarter" idx="4294967295"/>
          </p:nvPr>
        </p:nvSpPr>
        <p:spPr>
          <a:xfrm>
            <a:off x="6553200" y="6245225"/>
            <a:ext cx="1981200" cy="476250"/>
          </a:xfrm>
          <a:prstGeom prst="rect">
            <a:avLst/>
          </a:prstGeom>
          <a:noFill/>
        </p:spPr>
        <p:txBody>
          <a:bodyPr/>
          <a:lstStyle/>
          <a:p>
            <a:fld id="{12ECAB12-D4D2-4A1B-8792-70969FE4380E}" type="slidenum">
              <a:rPr lang="en-US" altLang="zh-CN" smtClean="0">
                <a:ea typeface="宋体" panose="02010600030101010101" pitchFamily="2" charset="-122"/>
              </a:rPr>
              <a:t>133</a:t>
            </a:fld>
            <a:endParaRPr lang="en-US" altLang="zh-CN">
              <a:ea typeface="宋体" panose="02010600030101010101" pitchFamily="2" charset="-122"/>
            </a:endParaRPr>
          </a:p>
        </p:txBody>
      </p:sp>
      <p:sp>
        <p:nvSpPr>
          <p:cNvPr id="135173" name="Rectangle 2"/>
          <p:cNvSpPr>
            <a:spLocks noGrp="1" noChangeArrowheads="1"/>
          </p:cNvSpPr>
          <p:nvPr>
            <p:ph type="title"/>
          </p:nvPr>
        </p:nvSpPr>
        <p:spPr/>
        <p:txBody>
          <a:bodyPr/>
          <a:lstStyle/>
          <a:p>
            <a:pPr eaLnBrk="1" hangingPunct="1"/>
            <a:r>
              <a:rPr lang="zh-CN" altLang="en-US"/>
              <a:t>注册表管理</a:t>
            </a:r>
          </a:p>
        </p:txBody>
      </p:sp>
      <p:pic>
        <p:nvPicPr>
          <p:cNvPr id="135174" name="Picture 4" descr="8_7_0"/>
          <p:cNvPicPr>
            <a:picLocks noChangeAspect="1" noChangeArrowheads="1"/>
          </p:cNvPicPr>
          <p:nvPr/>
        </p:nvPicPr>
        <p:blipFill>
          <a:blip r:embed="rId2" cstate="print"/>
          <a:srcRect/>
          <a:stretch>
            <a:fillRect/>
          </a:stretch>
        </p:blipFill>
        <p:spPr bwMode="auto">
          <a:xfrm>
            <a:off x="1143000" y="1509713"/>
            <a:ext cx="7343775" cy="5232400"/>
          </a:xfrm>
          <a:prstGeom prst="rect">
            <a:avLst/>
          </a:prstGeom>
          <a:noFill/>
          <a:ln w="9525">
            <a:noFill/>
            <a:miter lim="800000"/>
            <a:headEnd/>
            <a:tailEnd/>
          </a:ln>
        </p:spPr>
      </p:pic>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7" name="Rectangle 2"/>
          <p:cNvSpPr>
            <a:spLocks noGrp="1" noChangeArrowheads="1"/>
          </p:cNvSpPr>
          <p:nvPr>
            <p:ph type="title"/>
          </p:nvPr>
        </p:nvSpPr>
        <p:spPr/>
        <p:txBody>
          <a:bodyPr/>
          <a:lstStyle/>
          <a:p>
            <a:pPr eaLnBrk="1" hangingPunct="1"/>
            <a:r>
              <a:rPr lang="zh-CN" altLang="en-US" sz="4000" dirty="0"/>
              <a:t>甚至可以对桌面等其它信息设置</a:t>
            </a:r>
          </a:p>
        </p:txBody>
      </p:sp>
      <p:pic>
        <p:nvPicPr>
          <p:cNvPr id="136198" name="Picture 4" descr="8_7"/>
          <p:cNvPicPr>
            <a:picLocks noChangeAspect="1" noChangeArrowheads="1"/>
          </p:cNvPicPr>
          <p:nvPr/>
        </p:nvPicPr>
        <p:blipFill>
          <a:blip r:embed="rId2" cstate="print"/>
          <a:srcRect/>
          <a:stretch>
            <a:fillRect/>
          </a:stretch>
        </p:blipFill>
        <p:spPr bwMode="auto">
          <a:xfrm>
            <a:off x="962025" y="1233488"/>
            <a:ext cx="7416800" cy="5064125"/>
          </a:xfrm>
          <a:prstGeom prst="rect">
            <a:avLst/>
          </a:prstGeom>
          <a:noFill/>
          <a:ln w="9525">
            <a:noFill/>
            <a:miter lim="800000"/>
            <a:headEnd/>
            <a:tailEnd/>
          </a:ln>
        </p:spPr>
      </p:pic>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21" name="Rectangle 2"/>
          <p:cNvSpPr>
            <a:spLocks noGrp="1" noChangeArrowheads="1"/>
          </p:cNvSpPr>
          <p:nvPr>
            <p:ph type="title"/>
          </p:nvPr>
        </p:nvSpPr>
        <p:spPr/>
        <p:txBody>
          <a:bodyPr/>
          <a:lstStyle/>
          <a:p>
            <a:pPr eaLnBrk="1" hangingPunct="1"/>
            <a:r>
              <a:rPr lang="zh-CN" altLang="en-US"/>
              <a:t>冰河的使用</a:t>
            </a:r>
            <a:r>
              <a:rPr lang="en-US" altLang="zh-CN"/>
              <a:t>(</a:t>
            </a:r>
            <a:r>
              <a:rPr lang="zh-CN" altLang="en-US"/>
              <a:t>总结</a:t>
            </a:r>
            <a:r>
              <a:rPr lang="en-US" altLang="zh-CN"/>
              <a:t>)</a:t>
            </a:r>
          </a:p>
        </p:txBody>
      </p:sp>
      <p:sp>
        <p:nvSpPr>
          <p:cNvPr id="137222" name="Rectangle 3"/>
          <p:cNvSpPr>
            <a:spLocks noGrp="1" noChangeArrowheads="1"/>
          </p:cNvSpPr>
          <p:nvPr>
            <p:ph type="body" idx="1"/>
          </p:nvPr>
        </p:nvSpPr>
        <p:spPr/>
        <p:txBody>
          <a:bodyPr/>
          <a:lstStyle/>
          <a:p>
            <a:pPr eaLnBrk="1" hangingPunct="1"/>
            <a:r>
              <a:rPr lang="zh-CN" altLang="en-US" dirty="0"/>
              <a:t>冰河几乎可以对入侵的计算机进行完全的控制，完全可以当作一个远程管理工具使用。</a:t>
            </a: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p:txBody>
          <a:bodyPr/>
          <a:lstStyle/>
          <a:p>
            <a:r>
              <a:rPr lang="zh-CN" altLang="en-US"/>
              <a:t>内容提纲</a:t>
            </a:r>
            <a:endParaRPr lang="en-US" altLang="zh-CN">
              <a:solidFill>
                <a:schemeClr val="accent1"/>
              </a:solidFill>
            </a:endParaRPr>
          </a:p>
        </p:txBody>
      </p:sp>
      <p:sp>
        <p:nvSpPr>
          <p:cNvPr id="64543" name="Text Box 31"/>
          <p:cNvSpPr txBox="1">
            <a:spLocks noChangeArrowheads="1"/>
          </p:cNvSpPr>
          <p:nvPr/>
        </p:nvSpPr>
        <p:spPr bwMode="auto">
          <a:xfrm>
            <a:off x="1660525" y="722313"/>
            <a:ext cx="184150" cy="366712"/>
          </a:xfrm>
          <a:prstGeom prst="rect">
            <a:avLst/>
          </a:prstGeom>
          <a:noFill/>
          <a:ln w="9525">
            <a:noFill/>
            <a:miter lim="800000"/>
          </a:ln>
          <a:effectLst/>
        </p:spPr>
        <p:txBody>
          <a:bodyPr wrap="none">
            <a:spAutoFit/>
          </a:bodyPr>
          <a:lstStyle/>
          <a:p>
            <a:endParaRPr lang="zh-CN" altLang="en-US">
              <a:ea typeface="宋体" panose="02010600030101010101" pitchFamily="2" charset="-122"/>
            </a:endParaRPr>
          </a:p>
        </p:txBody>
      </p:sp>
      <p:sp>
        <p:nvSpPr>
          <p:cNvPr id="64554" name="Line 42"/>
          <p:cNvSpPr>
            <a:spLocks noChangeShapeType="1"/>
          </p:cNvSpPr>
          <p:nvPr/>
        </p:nvSpPr>
        <p:spPr bwMode="gray">
          <a:xfrm>
            <a:off x="1303338" y="3338513"/>
            <a:ext cx="6167437" cy="7937"/>
          </a:xfrm>
          <a:prstGeom prst="line">
            <a:avLst/>
          </a:prstGeom>
          <a:noFill/>
          <a:ln w="25400">
            <a:solidFill>
              <a:srgbClr val="C0C0C0"/>
            </a:solidFill>
            <a:prstDash val="sysDot"/>
            <a:round/>
            <a:tailEnd type="oval" w="med" len="med"/>
          </a:ln>
          <a:effectLst/>
        </p:spPr>
        <p:txBody>
          <a:bodyPr wrap="none" anchor="ctr"/>
          <a:lstStyle/>
          <a:p>
            <a:endParaRPr lang="zh-CN" altLang="en-US"/>
          </a:p>
        </p:txBody>
      </p:sp>
      <p:sp>
        <p:nvSpPr>
          <p:cNvPr id="64555" name="Rectangle 43"/>
          <p:cNvSpPr>
            <a:spLocks noChangeArrowheads="1"/>
          </p:cNvSpPr>
          <p:nvPr/>
        </p:nvSpPr>
        <p:spPr bwMode="gray">
          <a:xfrm rot="3419336">
            <a:off x="1030287" y="2762251"/>
            <a:ext cx="479425" cy="520700"/>
          </a:xfrm>
          <a:prstGeom prst="rect">
            <a:avLst/>
          </a:prstGeom>
          <a:solidFill>
            <a:srgbClr val="9369E7"/>
          </a:solidFill>
          <a:ln w="9525">
            <a:miter lim="800000"/>
          </a:ln>
          <a:effectLst/>
          <a:scene3d>
            <a:camera prst="legacyPerspectiveFront">
              <a:rot lat="0" lon="1500000" rev="0"/>
            </a:camera>
            <a:lightRig rig="legacyFlat4" dir="b"/>
          </a:scene3d>
          <a:sp3d extrusionH="430200" prstMaterial="legacyMatte">
            <a:bevelT w="13500" h="13500" prst="angle"/>
            <a:bevelB w="13500" h="13500" prst="angle"/>
            <a:extrusionClr>
              <a:srgbClr val="9369E7"/>
            </a:extrusionClr>
          </a:sp3d>
        </p:spPr>
        <p:txBody>
          <a:bodyPr wrap="none" anchor="ctr">
            <a:flatTx/>
          </a:bodyPr>
          <a:lstStyle/>
          <a:p>
            <a:endParaRPr lang="zh-CN" altLang="en-US"/>
          </a:p>
        </p:txBody>
      </p:sp>
      <p:sp>
        <p:nvSpPr>
          <p:cNvPr id="64557" name="Text Box 45"/>
          <p:cNvSpPr txBox="1">
            <a:spLocks noChangeArrowheads="1"/>
          </p:cNvSpPr>
          <p:nvPr/>
        </p:nvSpPr>
        <p:spPr bwMode="gray">
          <a:xfrm>
            <a:off x="1108075" y="2794000"/>
            <a:ext cx="354013" cy="457200"/>
          </a:xfrm>
          <a:prstGeom prst="rect">
            <a:avLst/>
          </a:prstGeom>
          <a:noFill/>
          <a:ln w="9525" algn="ctr">
            <a:noFill/>
            <a:miter lim="800000"/>
          </a:ln>
          <a:effectLst/>
        </p:spPr>
        <p:txBody>
          <a:bodyPr wrap="none">
            <a:spAutoFit/>
          </a:bodyPr>
          <a:lstStyle/>
          <a:p>
            <a:pPr algn="ctr" eaLnBrk="0" hangingPunct="0"/>
            <a:r>
              <a:rPr lang="en-US" altLang="zh-CN" sz="2400" b="1">
                <a:solidFill>
                  <a:schemeClr val="bg1"/>
                </a:solidFill>
                <a:ea typeface="宋体" panose="02010600030101010101" pitchFamily="2" charset="-122"/>
              </a:rPr>
              <a:t>2</a:t>
            </a:r>
          </a:p>
        </p:txBody>
      </p:sp>
      <p:sp>
        <p:nvSpPr>
          <p:cNvPr id="64570" name="Text Box 58"/>
          <p:cNvSpPr txBox="1">
            <a:spLocks noChangeArrowheads="1"/>
          </p:cNvSpPr>
          <p:nvPr/>
        </p:nvSpPr>
        <p:spPr bwMode="gray">
          <a:xfrm>
            <a:off x="1839912" y="2686050"/>
            <a:ext cx="5703887" cy="579438"/>
          </a:xfrm>
          <a:prstGeom prst="rect">
            <a:avLst/>
          </a:prstGeom>
          <a:noFill/>
          <a:ln w="9525" algn="ctr">
            <a:noFill/>
            <a:miter lim="800000"/>
          </a:ln>
          <a:effectLst/>
        </p:spPr>
        <p:txBody>
          <a:bodyPr wrap="square">
            <a:spAutoFit/>
          </a:bodyPr>
          <a:lstStyle/>
          <a:p>
            <a:pPr eaLnBrk="0" hangingPunct="0"/>
            <a:r>
              <a:rPr lang="zh-CN" altLang="en-US" sz="3200" b="1" dirty="0">
                <a:solidFill>
                  <a:srgbClr val="000000"/>
                </a:solidFill>
                <a:ea typeface="黑体" panose="02010609060101010101" pitchFamily="49" charset="-122"/>
              </a:rPr>
              <a:t>实现原理与攻击技术</a:t>
            </a:r>
          </a:p>
        </p:txBody>
      </p:sp>
      <p:sp>
        <p:nvSpPr>
          <p:cNvPr id="64550" name="Rectangle 38"/>
          <p:cNvSpPr>
            <a:spLocks noChangeArrowheads="1"/>
          </p:cNvSpPr>
          <p:nvPr/>
        </p:nvSpPr>
        <p:spPr bwMode="gray">
          <a:xfrm rot="3419336">
            <a:off x="1030287" y="1670051"/>
            <a:ext cx="479425" cy="520700"/>
          </a:xfrm>
          <a:prstGeom prst="rect">
            <a:avLst/>
          </a:prstGeom>
          <a:solidFill>
            <a:srgbClr val="669900"/>
          </a:solidFill>
          <a:ln w="9525">
            <a:miter lim="800000"/>
          </a:ln>
          <a:effectLst/>
          <a:scene3d>
            <a:camera prst="legacyPerspectiveFront">
              <a:rot lat="0" lon="1500000" rev="0"/>
            </a:camera>
            <a:lightRig rig="legacyFlat4" dir="b"/>
          </a:scene3d>
          <a:sp3d extrusionH="430200" prstMaterial="legacyMatte">
            <a:bevelT w="13500" h="13500" prst="angle"/>
            <a:bevelB w="13500" h="13500" prst="angle"/>
            <a:extrusionClr>
              <a:srgbClr val="669900"/>
            </a:extrusionClr>
          </a:sp3d>
        </p:spPr>
        <p:txBody>
          <a:bodyPr wrap="none" anchor="ctr">
            <a:flatTx/>
          </a:bodyPr>
          <a:lstStyle/>
          <a:p>
            <a:endParaRPr lang="zh-CN" altLang="en-US"/>
          </a:p>
        </p:txBody>
      </p:sp>
      <p:sp>
        <p:nvSpPr>
          <p:cNvPr id="64551" name="Text Box 39"/>
          <p:cNvSpPr txBox="1">
            <a:spLocks noChangeArrowheads="1"/>
          </p:cNvSpPr>
          <p:nvPr/>
        </p:nvSpPr>
        <p:spPr bwMode="gray">
          <a:xfrm>
            <a:off x="1836738" y="1633538"/>
            <a:ext cx="5726112" cy="579437"/>
          </a:xfrm>
          <a:prstGeom prst="rect">
            <a:avLst/>
          </a:prstGeom>
          <a:noFill/>
          <a:ln w="9525" algn="ctr">
            <a:noFill/>
            <a:miter lim="800000"/>
          </a:ln>
          <a:effectLst/>
        </p:spPr>
        <p:txBody>
          <a:bodyPr wrap="square">
            <a:spAutoFit/>
          </a:bodyPr>
          <a:lstStyle/>
          <a:p>
            <a:pPr eaLnBrk="0" hangingPunct="0"/>
            <a:r>
              <a:rPr lang="zh-CN" altLang="en-US" sz="3200" b="1" dirty="0">
                <a:solidFill>
                  <a:srgbClr val="000000"/>
                </a:solidFill>
                <a:ea typeface="黑体" panose="02010609060101010101" pitchFamily="49" charset="-122"/>
              </a:rPr>
              <a:t>木马的基本概念</a:t>
            </a:r>
          </a:p>
        </p:txBody>
      </p:sp>
      <p:sp>
        <p:nvSpPr>
          <p:cNvPr id="64552" name="Text Box 40"/>
          <p:cNvSpPr txBox="1">
            <a:spLocks noChangeArrowheads="1"/>
          </p:cNvSpPr>
          <p:nvPr/>
        </p:nvSpPr>
        <p:spPr bwMode="gray">
          <a:xfrm>
            <a:off x="1108075" y="1701800"/>
            <a:ext cx="354013" cy="457200"/>
          </a:xfrm>
          <a:prstGeom prst="rect">
            <a:avLst/>
          </a:prstGeom>
          <a:noFill/>
          <a:ln w="9525" algn="ctr">
            <a:noFill/>
            <a:miter lim="800000"/>
          </a:ln>
          <a:effectLst/>
        </p:spPr>
        <p:txBody>
          <a:bodyPr wrap="none">
            <a:spAutoFit/>
          </a:bodyPr>
          <a:lstStyle/>
          <a:p>
            <a:pPr algn="ctr" eaLnBrk="0" hangingPunct="0"/>
            <a:r>
              <a:rPr lang="en-US" altLang="zh-CN" sz="2400" b="1">
                <a:solidFill>
                  <a:schemeClr val="bg1"/>
                </a:solidFill>
                <a:ea typeface="宋体" panose="02010600030101010101" pitchFamily="2" charset="-122"/>
              </a:rPr>
              <a:t>1</a:t>
            </a:r>
          </a:p>
        </p:txBody>
      </p:sp>
      <p:sp>
        <p:nvSpPr>
          <p:cNvPr id="64589" name="Line 77"/>
          <p:cNvSpPr>
            <a:spLocks noChangeShapeType="1"/>
          </p:cNvSpPr>
          <p:nvPr/>
        </p:nvSpPr>
        <p:spPr bwMode="gray">
          <a:xfrm>
            <a:off x="1303338" y="2262188"/>
            <a:ext cx="6167437" cy="7937"/>
          </a:xfrm>
          <a:prstGeom prst="line">
            <a:avLst/>
          </a:prstGeom>
          <a:noFill/>
          <a:ln w="25400">
            <a:solidFill>
              <a:srgbClr val="C0C0C0"/>
            </a:solidFill>
            <a:prstDash val="sysDot"/>
            <a:round/>
            <a:tailEnd type="oval" w="med" len="med"/>
          </a:ln>
          <a:effectLst/>
        </p:spPr>
        <p:txBody>
          <a:bodyPr wrap="none" anchor="ctr"/>
          <a:lstStyle/>
          <a:p>
            <a:endParaRPr lang="zh-CN" altLang="en-US"/>
          </a:p>
        </p:txBody>
      </p:sp>
      <p:sp>
        <p:nvSpPr>
          <p:cNvPr id="20" name="Rectangle 57"/>
          <p:cNvSpPr>
            <a:spLocks noChangeArrowheads="1"/>
          </p:cNvSpPr>
          <p:nvPr/>
        </p:nvSpPr>
        <p:spPr bwMode="gray">
          <a:xfrm rot="3419336">
            <a:off x="1023937" y="3856038"/>
            <a:ext cx="479425" cy="520700"/>
          </a:xfrm>
          <a:prstGeom prst="rect">
            <a:avLst/>
          </a:prstGeom>
          <a:solidFill>
            <a:srgbClr val="669900"/>
          </a:solidFill>
          <a:ln w="9525">
            <a:miter lim="800000"/>
          </a:ln>
          <a:effectLst/>
          <a:scene3d>
            <a:camera prst="legacyPerspectiveFront">
              <a:rot lat="0" lon="1500000" rev="0"/>
            </a:camera>
            <a:lightRig rig="legacyFlat4" dir="b"/>
          </a:scene3d>
          <a:sp3d extrusionH="430200" prstMaterial="legacyMatte">
            <a:bevelT w="13500" h="13500" prst="angle"/>
            <a:bevelB w="13500" h="13500" prst="angle"/>
            <a:extrusionClr>
              <a:srgbClr val="669900"/>
            </a:extrusionClr>
          </a:sp3d>
        </p:spPr>
        <p:txBody>
          <a:bodyPr wrap="none" anchor="ctr">
            <a:flatTx/>
          </a:bodyPr>
          <a:lstStyle/>
          <a:p>
            <a:endParaRPr lang="zh-CN" altLang="en-US"/>
          </a:p>
        </p:txBody>
      </p:sp>
      <p:sp>
        <p:nvSpPr>
          <p:cNvPr id="21" name="Text Box 59"/>
          <p:cNvSpPr txBox="1">
            <a:spLocks noChangeArrowheads="1"/>
          </p:cNvSpPr>
          <p:nvPr/>
        </p:nvSpPr>
        <p:spPr bwMode="gray">
          <a:xfrm>
            <a:off x="1101725" y="3887788"/>
            <a:ext cx="354013" cy="457200"/>
          </a:xfrm>
          <a:prstGeom prst="rect">
            <a:avLst/>
          </a:prstGeom>
          <a:noFill/>
          <a:ln w="9525" algn="ctr">
            <a:noFill/>
            <a:miter lim="800000"/>
          </a:ln>
          <a:effectLst/>
        </p:spPr>
        <p:txBody>
          <a:bodyPr wrap="none">
            <a:spAutoFit/>
          </a:bodyPr>
          <a:lstStyle/>
          <a:p>
            <a:pPr algn="ctr" eaLnBrk="0" hangingPunct="0"/>
            <a:r>
              <a:rPr lang="en-US" altLang="zh-CN" sz="2400" b="1">
                <a:solidFill>
                  <a:schemeClr val="bg1"/>
                </a:solidFill>
                <a:ea typeface="宋体" panose="02010600030101010101" pitchFamily="2" charset="-122"/>
              </a:rPr>
              <a:t>3</a:t>
            </a:r>
          </a:p>
        </p:txBody>
      </p:sp>
      <p:sp>
        <p:nvSpPr>
          <p:cNvPr id="22" name="Line 75"/>
          <p:cNvSpPr>
            <a:spLocks noChangeShapeType="1"/>
          </p:cNvSpPr>
          <p:nvPr/>
        </p:nvSpPr>
        <p:spPr bwMode="gray">
          <a:xfrm>
            <a:off x="1303338" y="4441825"/>
            <a:ext cx="6167437" cy="7938"/>
          </a:xfrm>
          <a:prstGeom prst="line">
            <a:avLst/>
          </a:prstGeom>
          <a:noFill/>
          <a:ln w="25400">
            <a:solidFill>
              <a:srgbClr val="C0C0C0"/>
            </a:solidFill>
            <a:prstDash val="sysDot"/>
            <a:round/>
            <a:tailEnd type="oval" w="med" len="med"/>
          </a:ln>
          <a:effectLst/>
        </p:spPr>
        <p:txBody>
          <a:bodyPr wrap="none" anchor="ctr"/>
          <a:lstStyle/>
          <a:p>
            <a:endParaRPr lang="zh-CN" altLang="en-US"/>
          </a:p>
        </p:txBody>
      </p:sp>
      <p:sp>
        <p:nvSpPr>
          <p:cNvPr id="23" name="Rectangle 71"/>
          <p:cNvSpPr>
            <a:spLocks noChangeArrowheads="1"/>
          </p:cNvSpPr>
          <p:nvPr/>
        </p:nvSpPr>
        <p:spPr bwMode="gray">
          <a:xfrm rot="3419336">
            <a:off x="1028700" y="5100638"/>
            <a:ext cx="479425" cy="520700"/>
          </a:xfrm>
          <a:prstGeom prst="rect">
            <a:avLst/>
          </a:prstGeom>
          <a:solidFill>
            <a:srgbClr val="9369E7"/>
          </a:solidFill>
          <a:ln w="9525">
            <a:miter lim="800000"/>
          </a:ln>
          <a:effectLst/>
          <a:scene3d>
            <a:camera prst="legacyPerspectiveFront">
              <a:rot lat="0" lon="1500000" rev="0"/>
            </a:camera>
            <a:lightRig rig="legacyFlat4" dir="b"/>
          </a:scene3d>
          <a:sp3d extrusionH="430200" prstMaterial="legacyMatte">
            <a:bevelT w="13500" h="13500" prst="angle"/>
            <a:bevelB w="13500" h="13500" prst="angle"/>
            <a:extrusionClr>
              <a:srgbClr val="9369E7"/>
            </a:extrusionClr>
          </a:sp3d>
        </p:spPr>
        <p:txBody>
          <a:bodyPr wrap="none" anchor="ctr">
            <a:flatTx/>
          </a:bodyPr>
          <a:lstStyle/>
          <a:p>
            <a:endParaRPr lang="zh-CN" altLang="en-US"/>
          </a:p>
        </p:txBody>
      </p:sp>
      <p:sp>
        <p:nvSpPr>
          <p:cNvPr id="24" name="Text Box 72"/>
          <p:cNvSpPr txBox="1">
            <a:spLocks noChangeArrowheads="1"/>
          </p:cNvSpPr>
          <p:nvPr/>
        </p:nvSpPr>
        <p:spPr bwMode="gray">
          <a:xfrm>
            <a:off x="1831976" y="3787775"/>
            <a:ext cx="5645150" cy="579438"/>
          </a:xfrm>
          <a:prstGeom prst="rect">
            <a:avLst/>
          </a:prstGeom>
          <a:noFill/>
          <a:ln w="9525" algn="ctr">
            <a:noFill/>
            <a:miter lim="800000"/>
          </a:ln>
          <a:effectLst/>
        </p:spPr>
        <p:txBody>
          <a:bodyPr wrap="square">
            <a:spAutoFit/>
          </a:bodyPr>
          <a:lstStyle/>
          <a:p>
            <a:pPr eaLnBrk="0" hangingPunct="0"/>
            <a:r>
              <a:rPr lang="zh-CN" altLang="en-US" sz="3200" b="1" dirty="0">
                <a:solidFill>
                  <a:srgbClr val="000000"/>
                </a:solidFill>
                <a:ea typeface="黑体" panose="02010609060101010101" pitchFamily="49" charset="-122"/>
              </a:rPr>
              <a:t>木马实例</a:t>
            </a:r>
          </a:p>
        </p:txBody>
      </p:sp>
      <p:sp>
        <p:nvSpPr>
          <p:cNvPr id="25" name="Text Box 73"/>
          <p:cNvSpPr txBox="1">
            <a:spLocks noChangeArrowheads="1"/>
          </p:cNvSpPr>
          <p:nvPr/>
        </p:nvSpPr>
        <p:spPr bwMode="gray">
          <a:xfrm>
            <a:off x="1082675" y="5141913"/>
            <a:ext cx="354013" cy="457200"/>
          </a:xfrm>
          <a:prstGeom prst="rect">
            <a:avLst/>
          </a:prstGeom>
          <a:noFill/>
          <a:ln w="9525" algn="ctr">
            <a:noFill/>
            <a:miter lim="800000"/>
          </a:ln>
          <a:effectLst/>
        </p:spPr>
        <p:txBody>
          <a:bodyPr wrap="none">
            <a:spAutoFit/>
          </a:bodyPr>
          <a:lstStyle/>
          <a:p>
            <a:pPr algn="ctr" eaLnBrk="0" hangingPunct="0"/>
            <a:r>
              <a:rPr lang="en-US" altLang="zh-CN" sz="2400" b="1">
                <a:solidFill>
                  <a:schemeClr val="bg1"/>
                </a:solidFill>
                <a:ea typeface="宋体" panose="02010600030101010101" pitchFamily="2" charset="-122"/>
              </a:rPr>
              <a:t>4</a:t>
            </a:r>
          </a:p>
        </p:txBody>
      </p:sp>
      <p:sp>
        <p:nvSpPr>
          <p:cNvPr id="26" name="Line 76"/>
          <p:cNvSpPr>
            <a:spLocks noChangeShapeType="1"/>
          </p:cNvSpPr>
          <p:nvPr/>
        </p:nvSpPr>
        <p:spPr bwMode="gray">
          <a:xfrm>
            <a:off x="1303338" y="5686425"/>
            <a:ext cx="6167437" cy="7938"/>
          </a:xfrm>
          <a:prstGeom prst="line">
            <a:avLst/>
          </a:prstGeom>
          <a:noFill/>
          <a:ln w="25400">
            <a:solidFill>
              <a:srgbClr val="C0C0C0"/>
            </a:solidFill>
            <a:prstDash val="sysDot"/>
            <a:round/>
            <a:tailEnd type="oval" w="med" len="med"/>
          </a:ln>
          <a:effectLst/>
        </p:spPr>
        <p:txBody>
          <a:bodyPr wrap="none" anchor="ctr"/>
          <a:lstStyle/>
          <a:p>
            <a:endParaRPr lang="zh-CN" altLang="en-US"/>
          </a:p>
        </p:txBody>
      </p:sp>
      <p:sp>
        <p:nvSpPr>
          <p:cNvPr id="27" name="Text Box 88"/>
          <p:cNvSpPr txBox="1">
            <a:spLocks noChangeArrowheads="1"/>
          </p:cNvSpPr>
          <p:nvPr/>
        </p:nvSpPr>
        <p:spPr bwMode="gray">
          <a:xfrm>
            <a:off x="1827214" y="5018088"/>
            <a:ext cx="5611812" cy="579437"/>
          </a:xfrm>
          <a:prstGeom prst="rect">
            <a:avLst/>
          </a:prstGeom>
          <a:solidFill>
            <a:srgbClr val="FACA00"/>
          </a:solidFill>
          <a:ln w="9525" algn="ctr">
            <a:noFill/>
            <a:miter lim="800000"/>
          </a:ln>
          <a:effectLst/>
        </p:spPr>
        <p:txBody>
          <a:bodyPr wrap="square">
            <a:spAutoFit/>
          </a:bodyPr>
          <a:lstStyle/>
          <a:p>
            <a:pPr eaLnBrk="0" hangingPunct="0"/>
            <a:r>
              <a:rPr lang="zh-CN" altLang="en-US" sz="3200" b="1" dirty="0">
                <a:solidFill>
                  <a:srgbClr val="000000"/>
                </a:solidFill>
                <a:ea typeface="黑体" panose="02010609060101010101" pitchFamily="49" charset="-122"/>
              </a:rPr>
              <a:t>木马防御</a:t>
            </a:r>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41" name="Rectangle 2"/>
          <p:cNvSpPr>
            <a:spLocks noGrp="1" noChangeArrowheads="1"/>
          </p:cNvSpPr>
          <p:nvPr>
            <p:ph type="title"/>
          </p:nvPr>
        </p:nvSpPr>
        <p:spPr/>
        <p:txBody>
          <a:bodyPr/>
          <a:lstStyle/>
          <a:p>
            <a:pPr eaLnBrk="1" hangingPunct="1"/>
            <a:r>
              <a:rPr lang="zh-CN" altLang="en-US" dirty="0"/>
              <a:t>木马的防范</a:t>
            </a:r>
          </a:p>
        </p:txBody>
      </p:sp>
      <p:sp>
        <p:nvSpPr>
          <p:cNvPr id="167942" name="Rectangle 3"/>
          <p:cNvSpPr>
            <a:spLocks noGrp="1" noChangeArrowheads="1"/>
          </p:cNvSpPr>
          <p:nvPr>
            <p:ph type="body" idx="1"/>
          </p:nvPr>
        </p:nvSpPr>
        <p:spPr>
          <a:xfrm>
            <a:off x="611188" y="1439863"/>
            <a:ext cx="7772400" cy="4114800"/>
          </a:xfrm>
        </p:spPr>
        <p:txBody>
          <a:bodyPr/>
          <a:lstStyle/>
          <a:p>
            <a:pPr eaLnBrk="1" hangingPunct="1"/>
            <a:r>
              <a:rPr lang="zh-CN" altLang="en-US" dirty="0"/>
              <a:t>虽然木马程序隐蔽性强，种类多，攻击者也设法采用各种隐藏技术来增加被用户检测到的难度，但由于木马实质上是一个程序，必须运行后才能工作，所以会在计算机的文件系统、系统进程表、注册表、系统文件和日志等中留下蛛丝马迹，用户可以通过</a:t>
            </a:r>
            <a:r>
              <a:rPr lang="zh-CN" altLang="en-US" dirty="0">
                <a:latin typeface="Arial" panose="020B0604020202020204" pitchFamily="34" charset="0"/>
              </a:rPr>
              <a:t>“</a:t>
            </a:r>
            <a:r>
              <a:rPr lang="zh-CN" altLang="en-US" dirty="0">
                <a:solidFill>
                  <a:srgbClr val="FF0000"/>
                </a:solidFill>
              </a:rPr>
              <a:t>查、堵、杀</a:t>
            </a:r>
            <a:r>
              <a:rPr lang="zh-CN" altLang="en-US" dirty="0">
                <a:latin typeface="Arial" panose="020B0604020202020204" pitchFamily="34" charset="0"/>
              </a:rPr>
              <a:t>”</a:t>
            </a:r>
            <a:r>
              <a:rPr lang="zh-CN" altLang="en-US" dirty="0"/>
              <a:t>等方法检测和清除木马。</a:t>
            </a:r>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5" name="Rectangle 2"/>
          <p:cNvSpPr>
            <a:spLocks noGrp="1" noChangeArrowheads="1"/>
          </p:cNvSpPr>
          <p:nvPr>
            <p:ph type="title"/>
          </p:nvPr>
        </p:nvSpPr>
        <p:spPr/>
        <p:txBody>
          <a:bodyPr/>
          <a:lstStyle/>
          <a:p>
            <a:pPr eaLnBrk="1" hangingPunct="1"/>
            <a:r>
              <a:rPr lang="zh-CN" altLang="en-US" dirty="0"/>
              <a:t>木马的防范</a:t>
            </a:r>
            <a:endParaRPr lang="en-US" altLang="zh-CN" dirty="0"/>
          </a:p>
        </p:txBody>
      </p:sp>
      <p:sp>
        <p:nvSpPr>
          <p:cNvPr id="168966" name="Rectangle 3"/>
          <p:cNvSpPr>
            <a:spLocks noGrp="1" noChangeArrowheads="1"/>
          </p:cNvSpPr>
          <p:nvPr>
            <p:ph type="body" idx="1"/>
          </p:nvPr>
        </p:nvSpPr>
        <p:spPr/>
        <p:txBody>
          <a:bodyPr/>
          <a:lstStyle/>
          <a:p>
            <a:pPr eaLnBrk="1" hangingPunct="1"/>
            <a:r>
              <a:rPr lang="zh-CN" altLang="en-US" dirty="0"/>
              <a:t>防范方法主要包括：</a:t>
            </a:r>
            <a:endParaRPr lang="en-US" altLang="zh-CN" dirty="0"/>
          </a:p>
          <a:p>
            <a:pPr lvl="1" eaLnBrk="1" hangingPunct="1"/>
            <a:r>
              <a:rPr lang="zh-CN" altLang="en-US" dirty="0"/>
              <a:t>检查木马程序名称、注册表、系统初始化文件和服务、系统进程和开放端口，安装防病毒软件，监视网络通信，堵住控制通路和杀掉可疑进程等。 </a:t>
            </a:r>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9" name="Rectangle 2"/>
          <p:cNvSpPr>
            <a:spLocks noGrp="1" noChangeArrowheads="1"/>
          </p:cNvSpPr>
          <p:nvPr>
            <p:ph type="title"/>
          </p:nvPr>
        </p:nvSpPr>
        <p:spPr/>
        <p:txBody>
          <a:bodyPr/>
          <a:lstStyle/>
          <a:p>
            <a:pPr eaLnBrk="1" hangingPunct="1"/>
            <a:r>
              <a:rPr lang="zh-CN" altLang="en-US" dirty="0"/>
              <a:t>木马的防范</a:t>
            </a:r>
            <a:endParaRPr lang="en-US" altLang="zh-CN" dirty="0"/>
          </a:p>
        </p:txBody>
      </p:sp>
      <p:sp>
        <p:nvSpPr>
          <p:cNvPr id="169990" name="Rectangle 3"/>
          <p:cNvSpPr>
            <a:spLocks noGrp="1" noChangeArrowheads="1"/>
          </p:cNvSpPr>
          <p:nvPr>
            <p:ph type="body" idx="1"/>
          </p:nvPr>
        </p:nvSpPr>
        <p:spPr/>
        <p:txBody>
          <a:bodyPr/>
          <a:lstStyle/>
          <a:p>
            <a:pPr eaLnBrk="1" hangingPunct="1"/>
            <a:r>
              <a:rPr lang="zh-CN" altLang="en-US" dirty="0"/>
              <a:t>常用的防范木马措施： </a:t>
            </a:r>
          </a:p>
          <a:p>
            <a:pPr lvl="1" eaLnBrk="1" hangingPunct="1"/>
            <a:r>
              <a:rPr lang="zh-CN" altLang="en-US" dirty="0"/>
              <a:t>及时修补漏洞，安装补丁</a:t>
            </a:r>
          </a:p>
          <a:p>
            <a:pPr lvl="1" eaLnBrk="1" hangingPunct="1"/>
            <a:r>
              <a:rPr lang="zh-CN" altLang="en-US" dirty="0"/>
              <a:t>运行实时监控程序</a:t>
            </a:r>
          </a:p>
          <a:p>
            <a:pPr lvl="1" eaLnBrk="1" hangingPunct="1"/>
            <a:r>
              <a:rPr lang="zh-CN" altLang="en-US" dirty="0"/>
              <a:t>培养风险意识，不使用来历不明的软件、邮件 </a:t>
            </a:r>
          </a:p>
          <a:p>
            <a:pPr lvl="1" eaLnBrk="1" hangingPunct="1"/>
            <a:r>
              <a:rPr lang="zh-CN" altLang="en-US" dirty="0"/>
              <a:t>即时发现，即时清除 </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2636838" y="2876550"/>
            <a:ext cx="4554537" cy="958850"/>
          </a:xfrm>
        </p:spPr>
        <p:txBody>
          <a:bodyPr/>
          <a:lstStyle/>
          <a:p>
            <a:r>
              <a:rPr lang="zh-CN" altLang="en-US" dirty="0">
                <a:solidFill>
                  <a:srgbClr val="C00000"/>
                </a:solidFill>
              </a:rPr>
              <a:t>二、分类</a:t>
            </a:r>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5235" name="Rectangle 2"/>
          <p:cNvSpPr>
            <a:spLocks noGrp="1" noChangeArrowheads="1"/>
          </p:cNvSpPr>
          <p:nvPr>
            <p:ph type="title"/>
          </p:nvPr>
        </p:nvSpPr>
        <p:spPr/>
        <p:txBody>
          <a:bodyPr/>
          <a:lstStyle/>
          <a:p>
            <a:pPr eaLnBrk="1" hangingPunct="1"/>
            <a:r>
              <a:rPr lang="zh-CN" altLang="en-US"/>
              <a:t>作业</a:t>
            </a:r>
          </a:p>
        </p:txBody>
      </p:sp>
      <p:sp>
        <p:nvSpPr>
          <p:cNvPr id="95236" name="AutoShape 3"/>
          <p:cNvSpPr>
            <a:spLocks noChangeArrowheads="1"/>
          </p:cNvSpPr>
          <p:nvPr/>
        </p:nvSpPr>
        <p:spPr bwMode="auto">
          <a:xfrm flipH="1">
            <a:off x="250825" y="2484438"/>
            <a:ext cx="73025" cy="144462"/>
          </a:xfrm>
          <a:prstGeom prst="octagon">
            <a:avLst>
              <a:gd name="adj" fmla="val 29287"/>
            </a:avLst>
          </a:prstGeom>
          <a:solidFill>
            <a:schemeClr val="bg1"/>
          </a:solidFill>
          <a:ln w="9525">
            <a:noFill/>
            <a:miter lim="800000"/>
          </a:ln>
        </p:spPr>
        <p:txBody>
          <a:bodyPr wrap="none" anchor="ctr"/>
          <a:lstStyle/>
          <a:p>
            <a:endParaRPr lang="zh-CN" altLang="en-US"/>
          </a:p>
        </p:txBody>
      </p:sp>
      <p:sp>
        <p:nvSpPr>
          <p:cNvPr id="95237" name="Rectangle 4"/>
          <p:cNvSpPr>
            <a:spLocks noGrp="1" noChangeArrowheads="1"/>
          </p:cNvSpPr>
          <p:nvPr>
            <p:ph type="body" idx="1"/>
          </p:nvPr>
        </p:nvSpPr>
        <p:spPr>
          <a:xfrm>
            <a:off x="666750" y="1352550"/>
            <a:ext cx="7553325" cy="4705350"/>
          </a:xfrm>
          <a:noFill/>
        </p:spPr>
        <p:txBody>
          <a:bodyPr/>
          <a:lstStyle/>
          <a:p>
            <a:pPr marL="533400" indent="-533400" eaLnBrk="1" hangingPunct="1"/>
            <a:r>
              <a:rPr lang="en-US" altLang="zh-CN" sz="2800" dirty="0"/>
              <a:t>1 </a:t>
            </a:r>
            <a:r>
              <a:rPr lang="zh-CN" altLang="en-US" sz="2800" dirty="0"/>
              <a:t>简述木马的定义和原理</a:t>
            </a:r>
          </a:p>
          <a:p>
            <a:pPr marL="533400" indent="-533400" eaLnBrk="1" hangingPunct="1"/>
            <a:r>
              <a:rPr lang="en-US" altLang="zh-CN" sz="2800" dirty="0"/>
              <a:t>2</a:t>
            </a:r>
            <a:r>
              <a:rPr lang="zh-CN" altLang="en-US" sz="2800" dirty="0"/>
              <a:t>木马植入方法有哪些？</a:t>
            </a:r>
            <a:endParaRPr lang="en-US" altLang="zh-CN" sz="2800" dirty="0"/>
          </a:p>
          <a:p>
            <a:pPr marL="533400" indent="-533400" eaLnBrk="1" hangingPunct="1"/>
            <a:r>
              <a:rPr lang="en-US" altLang="zh-CN" sz="2800" dirty="0"/>
              <a:t>3 </a:t>
            </a:r>
            <a:r>
              <a:rPr lang="zh-CN" altLang="en-US" sz="2800" dirty="0"/>
              <a:t>简述木马防御技术</a:t>
            </a:r>
            <a:endParaRPr lang="en-US" altLang="zh-CN" sz="28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1" name="Rectangle 2"/>
          <p:cNvSpPr>
            <a:spLocks noGrp="1" noChangeArrowheads="1"/>
          </p:cNvSpPr>
          <p:nvPr>
            <p:ph type="title"/>
          </p:nvPr>
        </p:nvSpPr>
        <p:spPr/>
        <p:txBody>
          <a:bodyPr/>
          <a:lstStyle/>
          <a:p>
            <a:pPr eaLnBrk="1" hangingPunct="1"/>
            <a:r>
              <a:rPr lang="zh-CN" altLang="en-US" dirty="0"/>
              <a:t>木马的分类</a:t>
            </a:r>
          </a:p>
        </p:txBody>
      </p:sp>
      <p:sp>
        <p:nvSpPr>
          <p:cNvPr id="19462" name="Rectangle 3"/>
          <p:cNvSpPr>
            <a:spLocks noGrp="1" noChangeArrowheads="1"/>
          </p:cNvSpPr>
          <p:nvPr>
            <p:ph type="body" idx="1"/>
          </p:nvPr>
        </p:nvSpPr>
        <p:spPr>
          <a:xfrm>
            <a:off x="392113" y="1325563"/>
            <a:ext cx="8180387" cy="4808537"/>
          </a:xfrm>
        </p:spPr>
        <p:txBody>
          <a:bodyPr/>
          <a:lstStyle/>
          <a:p>
            <a:pPr eaLnBrk="1" hangingPunct="1">
              <a:lnSpc>
                <a:spcPts val="4000"/>
              </a:lnSpc>
              <a:spcBef>
                <a:spcPts val="0"/>
              </a:spcBef>
            </a:pPr>
            <a:r>
              <a:rPr lang="zh-CN" altLang="en-US" sz="2600" dirty="0"/>
              <a:t>从</a:t>
            </a:r>
            <a:r>
              <a:rPr lang="zh-CN" altLang="en-US" sz="2600" dirty="0">
                <a:solidFill>
                  <a:srgbClr val="FF0000"/>
                </a:solidFill>
              </a:rPr>
              <a:t>木马技术发展的历程</a:t>
            </a:r>
            <a:r>
              <a:rPr lang="zh-CN" altLang="en-US" sz="2600" dirty="0"/>
              <a:t>考虑，大致可以分为六代</a:t>
            </a:r>
            <a:r>
              <a:rPr lang="en-US" altLang="zh-CN" sz="2600" dirty="0"/>
              <a:t>:</a:t>
            </a:r>
          </a:p>
          <a:p>
            <a:pPr lvl="1" eaLnBrk="1" hangingPunct="1">
              <a:lnSpc>
                <a:spcPts val="4000"/>
              </a:lnSpc>
              <a:spcBef>
                <a:spcPts val="0"/>
              </a:spcBef>
            </a:pPr>
            <a:r>
              <a:rPr lang="zh-CN" altLang="en-US" sz="2400" dirty="0"/>
              <a:t>第一代木马是伪装型病毒，将病毒伪装成一个合法的程序让用户运行，例如</a:t>
            </a:r>
            <a:r>
              <a:rPr lang="en-US" altLang="zh-CN" sz="2400" dirty="0"/>
              <a:t>1986</a:t>
            </a:r>
            <a:r>
              <a:rPr lang="zh-CN" altLang="en-US" sz="2400" dirty="0"/>
              <a:t>年的</a:t>
            </a:r>
            <a:r>
              <a:rPr lang="en-US" altLang="zh-CN" sz="2400" dirty="0"/>
              <a:t>PC-Write</a:t>
            </a:r>
            <a:r>
              <a:rPr lang="zh-CN" altLang="en-US" sz="2400" dirty="0"/>
              <a:t>木马；</a:t>
            </a:r>
          </a:p>
          <a:p>
            <a:pPr lvl="1" eaLnBrk="1" hangingPunct="1">
              <a:lnSpc>
                <a:spcPts val="4000"/>
              </a:lnSpc>
              <a:spcBef>
                <a:spcPts val="0"/>
              </a:spcBef>
            </a:pPr>
            <a:r>
              <a:rPr lang="zh-CN" altLang="en-US" sz="2400" dirty="0"/>
              <a:t>第二代木马在隐藏、自启动和操纵服务器等技术上有了很大的发展，可以进行密码窃取、远程控制，例如</a:t>
            </a:r>
            <a:r>
              <a:rPr lang="en-US" altLang="zh-CN" sz="2400" dirty="0"/>
              <a:t>BO2000</a:t>
            </a:r>
            <a:r>
              <a:rPr lang="zh-CN" altLang="en-US" sz="2400" dirty="0"/>
              <a:t>和冰河木马；</a:t>
            </a:r>
          </a:p>
          <a:p>
            <a:pPr lvl="1" eaLnBrk="1" hangingPunct="1">
              <a:lnSpc>
                <a:spcPts val="4000"/>
              </a:lnSpc>
              <a:spcBef>
                <a:spcPts val="0"/>
              </a:spcBef>
            </a:pPr>
            <a:r>
              <a:rPr lang="zh-CN" altLang="en-US" sz="2400" dirty="0"/>
              <a:t>第三代木马在连接方式上有了改进，利用端口反弹技术，例如灰鸽子木马；</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withEffect">
                                  <p:stCondLst>
                                    <p:cond delay="0"/>
                                  </p:stCondLst>
                                  <p:childTnLst>
                                    <p:set>
                                      <p:cBhvr>
                                        <p:cTn id="6" dur="1" fill="hold">
                                          <p:stCondLst>
                                            <p:cond delay="0"/>
                                          </p:stCondLst>
                                        </p:cTn>
                                        <p:tgtEl>
                                          <p:spTgt spid="19462">
                                            <p:txEl>
                                              <p:pRg st="0" end="0"/>
                                            </p:txEl>
                                          </p:spTgt>
                                        </p:tgtEl>
                                        <p:attrNameLst>
                                          <p:attrName>style.visibility</p:attrName>
                                        </p:attrNameLst>
                                      </p:cBhvr>
                                      <p:to>
                                        <p:strVal val="visible"/>
                                      </p:to>
                                    </p:set>
                                    <p:anim calcmode="lin" valueType="num">
                                      <p:cBhvr>
                                        <p:cTn id="7" dur="1000" fill="hold"/>
                                        <p:tgtEl>
                                          <p:spTgt spid="19462">
                                            <p:txEl>
                                              <p:pRg st="0" end="0"/>
                                            </p:txEl>
                                          </p:spTgt>
                                        </p:tgtEl>
                                        <p:attrNameLst>
                                          <p:attrName>ppt_w</p:attrName>
                                        </p:attrNameLst>
                                      </p:cBhvr>
                                      <p:tavLst>
                                        <p:tav tm="0">
                                          <p:val>
                                            <p:strVal val="#ppt_w*0.70"/>
                                          </p:val>
                                        </p:tav>
                                        <p:tav tm="100000">
                                          <p:val>
                                            <p:strVal val="#ppt_w"/>
                                          </p:val>
                                        </p:tav>
                                      </p:tavLst>
                                    </p:anim>
                                    <p:anim calcmode="lin" valueType="num">
                                      <p:cBhvr>
                                        <p:cTn id="8" dur="1000" fill="hold"/>
                                        <p:tgtEl>
                                          <p:spTgt spid="19462">
                                            <p:txEl>
                                              <p:pRg st="0" end="0"/>
                                            </p:txEl>
                                          </p:spTgt>
                                        </p:tgtEl>
                                        <p:attrNameLst>
                                          <p:attrName>ppt_h</p:attrName>
                                        </p:attrNameLst>
                                      </p:cBhvr>
                                      <p:tavLst>
                                        <p:tav tm="0">
                                          <p:val>
                                            <p:strVal val="#ppt_h"/>
                                          </p:val>
                                        </p:tav>
                                        <p:tav tm="100000">
                                          <p:val>
                                            <p:strVal val="#ppt_h"/>
                                          </p:val>
                                        </p:tav>
                                      </p:tavLst>
                                    </p:anim>
                                    <p:animEffect transition="in" filter="fade">
                                      <p:cBhvr>
                                        <p:cTn id="9" dur="1000"/>
                                        <p:tgtEl>
                                          <p:spTgt spid="19462">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grpId="0" nodeType="clickEffect">
                                  <p:stCondLst>
                                    <p:cond delay="0"/>
                                  </p:stCondLst>
                                  <p:childTnLst>
                                    <p:set>
                                      <p:cBhvr>
                                        <p:cTn id="13" dur="1" fill="hold">
                                          <p:stCondLst>
                                            <p:cond delay="0"/>
                                          </p:stCondLst>
                                        </p:cTn>
                                        <p:tgtEl>
                                          <p:spTgt spid="19462">
                                            <p:txEl>
                                              <p:pRg st="1" end="1"/>
                                            </p:txEl>
                                          </p:spTgt>
                                        </p:tgtEl>
                                        <p:attrNameLst>
                                          <p:attrName>style.visibility</p:attrName>
                                        </p:attrNameLst>
                                      </p:cBhvr>
                                      <p:to>
                                        <p:strVal val="visible"/>
                                      </p:to>
                                    </p:set>
                                    <p:anim calcmode="lin" valueType="num">
                                      <p:cBhvr>
                                        <p:cTn id="14" dur="1000" fill="hold"/>
                                        <p:tgtEl>
                                          <p:spTgt spid="19462">
                                            <p:txEl>
                                              <p:pRg st="1" end="1"/>
                                            </p:txEl>
                                          </p:spTgt>
                                        </p:tgtEl>
                                        <p:attrNameLst>
                                          <p:attrName>ppt_w</p:attrName>
                                        </p:attrNameLst>
                                      </p:cBhvr>
                                      <p:tavLst>
                                        <p:tav tm="0">
                                          <p:val>
                                            <p:strVal val="#ppt_w*0.70"/>
                                          </p:val>
                                        </p:tav>
                                        <p:tav tm="100000">
                                          <p:val>
                                            <p:strVal val="#ppt_w"/>
                                          </p:val>
                                        </p:tav>
                                      </p:tavLst>
                                    </p:anim>
                                    <p:anim calcmode="lin" valueType="num">
                                      <p:cBhvr>
                                        <p:cTn id="15" dur="1000" fill="hold"/>
                                        <p:tgtEl>
                                          <p:spTgt spid="19462">
                                            <p:txEl>
                                              <p:pRg st="1" end="1"/>
                                            </p:txEl>
                                          </p:spTgt>
                                        </p:tgtEl>
                                        <p:attrNameLst>
                                          <p:attrName>ppt_h</p:attrName>
                                        </p:attrNameLst>
                                      </p:cBhvr>
                                      <p:tavLst>
                                        <p:tav tm="0">
                                          <p:val>
                                            <p:strVal val="#ppt_h"/>
                                          </p:val>
                                        </p:tav>
                                        <p:tav tm="100000">
                                          <p:val>
                                            <p:strVal val="#ppt_h"/>
                                          </p:val>
                                        </p:tav>
                                      </p:tavLst>
                                    </p:anim>
                                    <p:animEffect transition="in" filter="fade">
                                      <p:cBhvr>
                                        <p:cTn id="16" dur="1000"/>
                                        <p:tgtEl>
                                          <p:spTgt spid="19462">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5" presetClass="entr" presetSubtype="0" fill="hold" grpId="0" nodeType="clickEffect">
                                  <p:stCondLst>
                                    <p:cond delay="0"/>
                                  </p:stCondLst>
                                  <p:childTnLst>
                                    <p:set>
                                      <p:cBhvr>
                                        <p:cTn id="20" dur="1" fill="hold">
                                          <p:stCondLst>
                                            <p:cond delay="0"/>
                                          </p:stCondLst>
                                        </p:cTn>
                                        <p:tgtEl>
                                          <p:spTgt spid="19462">
                                            <p:txEl>
                                              <p:pRg st="2" end="2"/>
                                            </p:txEl>
                                          </p:spTgt>
                                        </p:tgtEl>
                                        <p:attrNameLst>
                                          <p:attrName>style.visibility</p:attrName>
                                        </p:attrNameLst>
                                      </p:cBhvr>
                                      <p:to>
                                        <p:strVal val="visible"/>
                                      </p:to>
                                    </p:set>
                                    <p:anim calcmode="lin" valueType="num">
                                      <p:cBhvr>
                                        <p:cTn id="21" dur="1000" fill="hold"/>
                                        <p:tgtEl>
                                          <p:spTgt spid="19462">
                                            <p:txEl>
                                              <p:pRg st="2" end="2"/>
                                            </p:txEl>
                                          </p:spTgt>
                                        </p:tgtEl>
                                        <p:attrNameLst>
                                          <p:attrName>ppt_w</p:attrName>
                                        </p:attrNameLst>
                                      </p:cBhvr>
                                      <p:tavLst>
                                        <p:tav tm="0">
                                          <p:val>
                                            <p:strVal val="#ppt_w*0.70"/>
                                          </p:val>
                                        </p:tav>
                                        <p:tav tm="100000">
                                          <p:val>
                                            <p:strVal val="#ppt_w"/>
                                          </p:val>
                                        </p:tav>
                                      </p:tavLst>
                                    </p:anim>
                                    <p:anim calcmode="lin" valueType="num">
                                      <p:cBhvr>
                                        <p:cTn id="22" dur="1000" fill="hold"/>
                                        <p:tgtEl>
                                          <p:spTgt spid="19462">
                                            <p:txEl>
                                              <p:pRg st="2" end="2"/>
                                            </p:txEl>
                                          </p:spTgt>
                                        </p:tgtEl>
                                        <p:attrNameLst>
                                          <p:attrName>ppt_h</p:attrName>
                                        </p:attrNameLst>
                                      </p:cBhvr>
                                      <p:tavLst>
                                        <p:tav tm="0">
                                          <p:val>
                                            <p:strVal val="#ppt_h"/>
                                          </p:val>
                                        </p:tav>
                                        <p:tav tm="100000">
                                          <p:val>
                                            <p:strVal val="#ppt_h"/>
                                          </p:val>
                                        </p:tav>
                                      </p:tavLst>
                                    </p:anim>
                                    <p:animEffect transition="in" filter="fade">
                                      <p:cBhvr>
                                        <p:cTn id="23" dur="1000"/>
                                        <p:tgtEl>
                                          <p:spTgt spid="19462">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55" presetClass="entr" presetSubtype="0" fill="hold" grpId="0" nodeType="clickEffect">
                                  <p:stCondLst>
                                    <p:cond delay="0"/>
                                  </p:stCondLst>
                                  <p:childTnLst>
                                    <p:set>
                                      <p:cBhvr>
                                        <p:cTn id="27" dur="1" fill="hold">
                                          <p:stCondLst>
                                            <p:cond delay="0"/>
                                          </p:stCondLst>
                                        </p:cTn>
                                        <p:tgtEl>
                                          <p:spTgt spid="19462">
                                            <p:txEl>
                                              <p:pRg st="3" end="3"/>
                                            </p:txEl>
                                          </p:spTgt>
                                        </p:tgtEl>
                                        <p:attrNameLst>
                                          <p:attrName>style.visibility</p:attrName>
                                        </p:attrNameLst>
                                      </p:cBhvr>
                                      <p:to>
                                        <p:strVal val="visible"/>
                                      </p:to>
                                    </p:set>
                                    <p:anim calcmode="lin" valueType="num">
                                      <p:cBhvr>
                                        <p:cTn id="28" dur="1000" fill="hold"/>
                                        <p:tgtEl>
                                          <p:spTgt spid="19462">
                                            <p:txEl>
                                              <p:pRg st="3" end="3"/>
                                            </p:txEl>
                                          </p:spTgt>
                                        </p:tgtEl>
                                        <p:attrNameLst>
                                          <p:attrName>ppt_w</p:attrName>
                                        </p:attrNameLst>
                                      </p:cBhvr>
                                      <p:tavLst>
                                        <p:tav tm="0">
                                          <p:val>
                                            <p:strVal val="#ppt_w*0.70"/>
                                          </p:val>
                                        </p:tav>
                                        <p:tav tm="100000">
                                          <p:val>
                                            <p:strVal val="#ppt_w"/>
                                          </p:val>
                                        </p:tav>
                                      </p:tavLst>
                                    </p:anim>
                                    <p:anim calcmode="lin" valueType="num">
                                      <p:cBhvr>
                                        <p:cTn id="29" dur="1000" fill="hold"/>
                                        <p:tgtEl>
                                          <p:spTgt spid="19462">
                                            <p:txEl>
                                              <p:pRg st="3" end="3"/>
                                            </p:txEl>
                                          </p:spTgt>
                                        </p:tgtEl>
                                        <p:attrNameLst>
                                          <p:attrName>ppt_h</p:attrName>
                                        </p:attrNameLst>
                                      </p:cBhvr>
                                      <p:tavLst>
                                        <p:tav tm="0">
                                          <p:val>
                                            <p:strVal val="#ppt_h"/>
                                          </p:val>
                                        </p:tav>
                                        <p:tav tm="100000">
                                          <p:val>
                                            <p:strVal val="#ppt_h"/>
                                          </p:val>
                                        </p:tav>
                                      </p:tavLst>
                                    </p:anim>
                                    <p:animEffect transition="in" filter="fade">
                                      <p:cBhvr>
                                        <p:cTn id="30" dur="1000"/>
                                        <p:tgtEl>
                                          <p:spTgt spid="1946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62"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1" name="Rectangle 2"/>
          <p:cNvSpPr>
            <a:spLocks noGrp="1" noChangeArrowheads="1"/>
          </p:cNvSpPr>
          <p:nvPr>
            <p:ph type="title"/>
          </p:nvPr>
        </p:nvSpPr>
        <p:spPr/>
        <p:txBody>
          <a:bodyPr/>
          <a:lstStyle/>
          <a:p>
            <a:pPr eaLnBrk="1" hangingPunct="1"/>
            <a:r>
              <a:rPr lang="zh-CN" altLang="en-US" dirty="0"/>
              <a:t>木马的分类</a:t>
            </a:r>
          </a:p>
        </p:txBody>
      </p:sp>
      <p:sp>
        <p:nvSpPr>
          <p:cNvPr id="19462" name="Rectangle 3"/>
          <p:cNvSpPr>
            <a:spLocks noGrp="1" noChangeArrowheads="1"/>
          </p:cNvSpPr>
          <p:nvPr>
            <p:ph type="body" idx="1"/>
          </p:nvPr>
        </p:nvSpPr>
        <p:spPr>
          <a:xfrm>
            <a:off x="392113" y="1325563"/>
            <a:ext cx="8180387" cy="4808537"/>
          </a:xfrm>
        </p:spPr>
        <p:txBody>
          <a:bodyPr/>
          <a:lstStyle/>
          <a:p>
            <a:pPr eaLnBrk="1" hangingPunct="1">
              <a:lnSpc>
                <a:spcPct val="150000"/>
              </a:lnSpc>
              <a:spcBef>
                <a:spcPts val="0"/>
              </a:spcBef>
            </a:pPr>
            <a:r>
              <a:rPr lang="zh-CN" altLang="en-US" sz="2600" dirty="0"/>
              <a:t>从</a:t>
            </a:r>
            <a:r>
              <a:rPr lang="zh-CN" altLang="en-US" sz="2600" dirty="0">
                <a:solidFill>
                  <a:srgbClr val="FF0000"/>
                </a:solidFill>
              </a:rPr>
              <a:t>木马技术发展的历程</a:t>
            </a:r>
            <a:r>
              <a:rPr lang="zh-CN" altLang="en-US" sz="2600" dirty="0"/>
              <a:t>考虑，大致可以分为六代</a:t>
            </a:r>
            <a:r>
              <a:rPr lang="en-US" altLang="zh-CN" sz="2600" dirty="0"/>
              <a:t>:</a:t>
            </a:r>
          </a:p>
          <a:p>
            <a:pPr lvl="1" eaLnBrk="1" hangingPunct="1">
              <a:lnSpc>
                <a:spcPct val="150000"/>
              </a:lnSpc>
              <a:spcBef>
                <a:spcPts val="0"/>
              </a:spcBef>
            </a:pPr>
            <a:r>
              <a:rPr lang="zh-CN" altLang="en-US" sz="2400" dirty="0"/>
              <a:t>第四代木马在进程隐藏方面做了较大的改动，让木马服务器运行时没有进程，网络操作插入到系统进程或者应用进程中完成，例如广外男生木马。</a:t>
            </a:r>
            <a:endParaRPr lang="en-US" altLang="zh-CN" sz="2400" dirty="0"/>
          </a:p>
          <a:p>
            <a:pPr lvl="1" eaLnBrk="1" hangingPunct="1">
              <a:lnSpc>
                <a:spcPct val="150000"/>
              </a:lnSpc>
              <a:spcBef>
                <a:spcPts val="0"/>
              </a:spcBef>
            </a:pPr>
            <a:r>
              <a:rPr lang="zh-CN" altLang="en-US" sz="2400" dirty="0"/>
              <a:t>第五代是驱动级木马，使用了大量</a:t>
            </a:r>
            <a:r>
              <a:rPr lang="en-US" sz="2400" dirty="0" err="1"/>
              <a:t>Rootkit</a:t>
            </a:r>
            <a:r>
              <a:rPr lang="zh-CN" altLang="en-US" sz="2400" dirty="0"/>
              <a:t>技术来实现深入内核空间的深度隐藏，感染后能够针对杀毒软件和网络防火墙进行攻击。</a:t>
            </a:r>
            <a:endParaRPr lang="en-US" altLang="zh-CN"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withEffect">
                                  <p:stCondLst>
                                    <p:cond delay="0"/>
                                  </p:stCondLst>
                                  <p:childTnLst>
                                    <p:set>
                                      <p:cBhvr>
                                        <p:cTn id="6" dur="1" fill="hold">
                                          <p:stCondLst>
                                            <p:cond delay="0"/>
                                          </p:stCondLst>
                                        </p:cTn>
                                        <p:tgtEl>
                                          <p:spTgt spid="19462">
                                            <p:txEl>
                                              <p:pRg st="0" end="0"/>
                                            </p:txEl>
                                          </p:spTgt>
                                        </p:tgtEl>
                                        <p:attrNameLst>
                                          <p:attrName>style.visibility</p:attrName>
                                        </p:attrNameLst>
                                      </p:cBhvr>
                                      <p:to>
                                        <p:strVal val="visible"/>
                                      </p:to>
                                    </p:set>
                                    <p:anim calcmode="lin" valueType="num">
                                      <p:cBhvr>
                                        <p:cTn id="7" dur="1000" fill="hold"/>
                                        <p:tgtEl>
                                          <p:spTgt spid="19462">
                                            <p:txEl>
                                              <p:pRg st="0" end="0"/>
                                            </p:txEl>
                                          </p:spTgt>
                                        </p:tgtEl>
                                        <p:attrNameLst>
                                          <p:attrName>ppt_w</p:attrName>
                                        </p:attrNameLst>
                                      </p:cBhvr>
                                      <p:tavLst>
                                        <p:tav tm="0">
                                          <p:val>
                                            <p:strVal val="#ppt_w*0.70"/>
                                          </p:val>
                                        </p:tav>
                                        <p:tav tm="100000">
                                          <p:val>
                                            <p:strVal val="#ppt_w"/>
                                          </p:val>
                                        </p:tav>
                                      </p:tavLst>
                                    </p:anim>
                                    <p:anim calcmode="lin" valueType="num">
                                      <p:cBhvr>
                                        <p:cTn id="8" dur="1000" fill="hold"/>
                                        <p:tgtEl>
                                          <p:spTgt spid="19462">
                                            <p:txEl>
                                              <p:pRg st="0" end="0"/>
                                            </p:txEl>
                                          </p:spTgt>
                                        </p:tgtEl>
                                        <p:attrNameLst>
                                          <p:attrName>ppt_h</p:attrName>
                                        </p:attrNameLst>
                                      </p:cBhvr>
                                      <p:tavLst>
                                        <p:tav tm="0">
                                          <p:val>
                                            <p:strVal val="#ppt_h"/>
                                          </p:val>
                                        </p:tav>
                                        <p:tav tm="100000">
                                          <p:val>
                                            <p:strVal val="#ppt_h"/>
                                          </p:val>
                                        </p:tav>
                                      </p:tavLst>
                                    </p:anim>
                                    <p:animEffect transition="in" filter="fade">
                                      <p:cBhvr>
                                        <p:cTn id="9" dur="1000"/>
                                        <p:tgtEl>
                                          <p:spTgt spid="19462">
                                            <p:txEl>
                                              <p:pRg st="0" end="0"/>
                                            </p:txEl>
                                          </p:spTgt>
                                        </p:tgtEl>
                                      </p:cBhvr>
                                    </p:animEffect>
                                  </p:childTnLst>
                                </p:cTn>
                              </p:par>
                              <p:par>
                                <p:cTn id="10" presetID="55" presetClass="entr" presetSubtype="0" fill="hold" grpId="0" nodeType="withEffect">
                                  <p:stCondLst>
                                    <p:cond delay="0"/>
                                  </p:stCondLst>
                                  <p:childTnLst>
                                    <p:set>
                                      <p:cBhvr>
                                        <p:cTn id="11" dur="1" fill="hold">
                                          <p:stCondLst>
                                            <p:cond delay="0"/>
                                          </p:stCondLst>
                                        </p:cTn>
                                        <p:tgtEl>
                                          <p:spTgt spid="19462">
                                            <p:txEl>
                                              <p:pRg st="1" end="1"/>
                                            </p:txEl>
                                          </p:spTgt>
                                        </p:tgtEl>
                                        <p:attrNameLst>
                                          <p:attrName>style.visibility</p:attrName>
                                        </p:attrNameLst>
                                      </p:cBhvr>
                                      <p:to>
                                        <p:strVal val="visible"/>
                                      </p:to>
                                    </p:set>
                                    <p:anim calcmode="lin" valueType="num">
                                      <p:cBhvr>
                                        <p:cTn id="12" dur="1000" fill="hold"/>
                                        <p:tgtEl>
                                          <p:spTgt spid="19462">
                                            <p:txEl>
                                              <p:pRg st="1" end="1"/>
                                            </p:txEl>
                                          </p:spTgt>
                                        </p:tgtEl>
                                        <p:attrNameLst>
                                          <p:attrName>ppt_w</p:attrName>
                                        </p:attrNameLst>
                                      </p:cBhvr>
                                      <p:tavLst>
                                        <p:tav tm="0">
                                          <p:val>
                                            <p:strVal val="#ppt_w*0.70"/>
                                          </p:val>
                                        </p:tav>
                                        <p:tav tm="100000">
                                          <p:val>
                                            <p:strVal val="#ppt_w"/>
                                          </p:val>
                                        </p:tav>
                                      </p:tavLst>
                                    </p:anim>
                                    <p:anim calcmode="lin" valueType="num">
                                      <p:cBhvr>
                                        <p:cTn id="13" dur="1000" fill="hold"/>
                                        <p:tgtEl>
                                          <p:spTgt spid="19462">
                                            <p:txEl>
                                              <p:pRg st="1" end="1"/>
                                            </p:txEl>
                                          </p:spTgt>
                                        </p:tgtEl>
                                        <p:attrNameLst>
                                          <p:attrName>ppt_h</p:attrName>
                                        </p:attrNameLst>
                                      </p:cBhvr>
                                      <p:tavLst>
                                        <p:tav tm="0">
                                          <p:val>
                                            <p:strVal val="#ppt_h"/>
                                          </p:val>
                                        </p:tav>
                                        <p:tav tm="100000">
                                          <p:val>
                                            <p:strVal val="#ppt_h"/>
                                          </p:val>
                                        </p:tav>
                                      </p:tavLst>
                                    </p:anim>
                                    <p:animEffect transition="in" filter="fade">
                                      <p:cBhvr>
                                        <p:cTn id="14" dur="1000"/>
                                        <p:tgtEl>
                                          <p:spTgt spid="19462">
                                            <p:txEl>
                                              <p:pRg st="1" end="1"/>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55" presetClass="entr" presetSubtype="0" fill="hold" grpId="0" nodeType="clickEffect">
                                  <p:stCondLst>
                                    <p:cond delay="0"/>
                                  </p:stCondLst>
                                  <p:childTnLst>
                                    <p:set>
                                      <p:cBhvr>
                                        <p:cTn id="18" dur="1" fill="hold">
                                          <p:stCondLst>
                                            <p:cond delay="0"/>
                                          </p:stCondLst>
                                        </p:cTn>
                                        <p:tgtEl>
                                          <p:spTgt spid="19462">
                                            <p:txEl>
                                              <p:pRg st="2" end="2"/>
                                            </p:txEl>
                                          </p:spTgt>
                                        </p:tgtEl>
                                        <p:attrNameLst>
                                          <p:attrName>style.visibility</p:attrName>
                                        </p:attrNameLst>
                                      </p:cBhvr>
                                      <p:to>
                                        <p:strVal val="visible"/>
                                      </p:to>
                                    </p:set>
                                    <p:anim calcmode="lin" valueType="num">
                                      <p:cBhvr>
                                        <p:cTn id="19" dur="1000" fill="hold"/>
                                        <p:tgtEl>
                                          <p:spTgt spid="19462">
                                            <p:txEl>
                                              <p:pRg st="2" end="2"/>
                                            </p:txEl>
                                          </p:spTgt>
                                        </p:tgtEl>
                                        <p:attrNameLst>
                                          <p:attrName>ppt_w</p:attrName>
                                        </p:attrNameLst>
                                      </p:cBhvr>
                                      <p:tavLst>
                                        <p:tav tm="0">
                                          <p:val>
                                            <p:strVal val="#ppt_w*0.70"/>
                                          </p:val>
                                        </p:tav>
                                        <p:tav tm="100000">
                                          <p:val>
                                            <p:strVal val="#ppt_w"/>
                                          </p:val>
                                        </p:tav>
                                      </p:tavLst>
                                    </p:anim>
                                    <p:anim calcmode="lin" valueType="num">
                                      <p:cBhvr>
                                        <p:cTn id="20" dur="1000" fill="hold"/>
                                        <p:tgtEl>
                                          <p:spTgt spid="19462">
                                            <p:txEl>
                                              <p:pRg st="2" end="2"/>
                                            </p:txEl>
                                          </p:spTgt>
                                        </p:tgtEl>
                                        <p:attrNameLst>
                                          <p:attrName>ppt_h</p:attrName>
                                        </p:attrNameLst>
                                      </p:cBhvr>
                                      <p:tavLst>
                                        <p:tav tm="0">
                                          <p:val>
                                            <p:strVal val="#ppt_h"/>
                                          </p:val>
                                        </p:tav>
                                        <p:tav tm="100000">
                                          <p:val>
                                            <p:strVal val="#ppt_h"/>
                                          </p:val>
                                        </p:tav>
                                      </p:tavLst>
                                    </p:anim>
                                    <p:animEffect transition="in" filter="fade">
                                      <p:cBhvr>
                                        <p:cTn id="21" dur="1000"/>
                                        <p:tgtEl>
                                          <p:spTgt spid="1946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62"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1" name="Rectangle 2"/>
          <p:cNvSpPr>
            <a:spLocks noGrp="1" noChangeArrowheads="1"/>
          </p:cNvSpPr>
          <p:nvPr>
            <p:ph type="title"/>
          </p:nvPr>
        </p:nvSpPr>
        <p:spPr/>
        <p:txBody>
          <a:bodyPr/>
          <a:lstStyle/>
          <a:p>
            <a:pPr eaLnBrk="1" hangingPunct="1"/>
            <a:r>
              <a:rPr lang="zh-CN" altLang="en-US" dirty="0"/>
              <a:t>木马的分类</a:t>
            </a:r>
          </a:p>
        </p:txBody>
      </p:sp>
      <p:sp>
        <p:nvSpPr>
          <p:cNvPr id="19462" name="Rectangle 3"/>
          <p:cNvSpPr>
            <a:spLocks noGrp="1" noChangeArrowheads="1"/>
          </p:cNvSpPr>
          <p:nvPr>
            <p:ph type="body" idx="1"/>
          </p:nvPr>
        </p:nvSpPr>
        <p:spPr>
          <a:xfrm>
            <a:off x="392113" y="1325563"/>
            <a:ext cx="8180387" cy="4808537"/>
          </a:xfrm>
        </p:spPr>
        <p:txBody>
          <a:bodyPr/>
          <a:lstStyle/>
          <a:p>
            <a:pPr eaLnBrk="1" hangingPunct="1">
              <a:lnSpc>
                <a:spcPct val="150000"/>
              </a:lnSpc>
              <a:spcBef>
                <a:spcPts val="0"/>
              </a:spcBef>
            </a:pPr>
            <a:r>
              <a:rPr lang="zh-CN" altLang="en-US" sz="2600" dirty="0"/>
              <a:t>从</a:t>
            </a:r>
            <a:r>
              <a:rPr lang="zh-CN" altLang="en-US" sz="2600" dirty="0">
                <a:solidFill>
                  <a:srgbClr val="FF0000"/>
                </a:solidFill>
              </a:rPr>
              <a:t>木马技术发展的历程</a:t>
            </a:r>
            <a:r>
              <a:rPr lang="zh-CN" altLang="en-US" sz="2600" dirty="0"/>
              <a:t>考虑，大致可以分为六代</a:t>
            </a:r>
            <a:r>
              <a:rPr lang="en-US" altLang="zh-CN" sz="2600" dirty="0"/>
              <a:t>:</a:t>
            </a:r>
          </a:p>
          <a:p>
            <a:pPr lvl="1" eaLnBrk="1" hangingPunct="1">
              <a:lnSpc>
                <a:spcPct val="150000"/>
              </a:lnSpc>
              <a:spcBef>
                <a:spcPts val="0"/>
              </a:spcBef>
            </a:pPr>
            <a:r>
              <a:rPr lang="zh-CN" altLang="en-US" sz="2400" dirty="0"/>
              <a:t>随着身份认证</a:t>
            </a:r>
            <a:r>
              <a:rPr lang="en-US" sz="2400" dirty="0" err="1"/>
              <a:t>USBKey</a:t>
            </a:r>
            <a:r>
              <a:rPr lang="zh-CN" altLang="en-US" sz="2400" dirty="0"/>
              <a:t>和杀毒软件主动防御的兴起，使用黏虫技术和特殊反显技术的第六代木马逐渐系统化，前者主要以盗取和篡改用户敏感信息为主，后者以动态口令和硬证书攻击为主，</a:t>
            </a:r>
            <a:r>
              <a:rPr lang="en-US" sz="2400" dirty="0" err="1"/>
              <a:t>PassCopy</a:t>
            </a:r>
            <a:r>
              <a:rPr lang="zh-CN" altLang="en-US" sz="2400" dirty="0"/>
              <a:t>和暗黑蜘蛛侠是这类木马的代表。</a:t>
            </a:r>
            <a:endParaRPr lang="zh-CN" altLang="en-US" sz="2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withEffect">
                                  <p:stCondLst>
                                    <p:cond delay="0"/>
                                  </p:stCondLst>
                                  <p:childTnLst>
                                    <p:set>
                                      <p:cBhvr>
                                        <p:cTn id="6" dur="1" fill="hold">
                                          <p:stCondLst>
                                            <p:cond delay="0"/>
                                          </p:stCondLst>
                                        </p:cTn>
                                        <p:tgtEl>
                                          <p:spTgt spid="19462">
                                            <p:txEl>
                                              <p:pRg st="0" end="0"/>
                                            </p:txEl>
                                          </p:spTgt>
                                        </p:tgtEl>
                                        <p:attrNameLst>
                                          <p:attrName>style.visibility</p:attrName>
                                        </p:attrNameLst>
                                      </p:cBhvr>
                                      <p:to>
                                        <p:strVal val="visible"/>
                                      </p:to>
                                    </p:set>
                                    <p:anim calcmode="lin" valueType="num">
                                      <p:cBhvr>
                                        <p:cTn id="7" dur="1000" fill="hold"/>
                                        <p:tgtEl>
                                          <p:spTgt spid="19462">
                                            <p:txEl>
                                              <p:pRg st="0" end="0"/>
                                            </p:txEl>
                                          </p:spTgt>
                                        </p:tgtEl>
                                        <p:attrNameLst>
                                          <p:attrName>ppt_w</p:attrName>
                                        </p:attrNameLst>
                                      </p:cBhvr>
                                      <p:tavLst>
                                        <p:tav tm="0">
                                          <p:val>
                                            <p:strVal val="#ppt_w*0.70"/>
                                          </p:val>
                                        </p:tav>
                                        <p:tav tm="100000">
                                          <p:val>
                                            <p:strVal val="#ppt_w"/>
                                          </p:val>
                                        </p:tav>
                                      </p:tavLst>
                                    </p:anim>
                                    <p:anim calcmode="lin" valueType="num">
                                      <p:cBhvr>
                                        <p:cTn id="8" dur="1000" fill="hold"/>
                                        <p:tgtEl>
                                          <p:spTgt spid="19462">
                                            <p:txEl>
                                              <p:pRg st="0" end="0"/>
                                            </p:txEl>
                                          </p:spTgt>
                                        </p:tgtEl>
                                        <p:attrNameLst>
                                          <p:attrName>ppt_h</p:attrName>
                                        </p:attrNameLst>
                                      </p:cBhvr>
                                      <p:tavLst>
                                        <p:tav tm="0">
                                          <p:val>
                                            <p:strVal val="#ppt_h"/>
                                          </p:val>
                                        </p:tav>
                                        <p:tav tm="100000">
                                          <p:val>
                                            <p:strVal val="#ppt_h"/>
                                          </p:val>
                                        </p:tav>
                                      </p:tavLst>
                                    </p:anim>
                                    <p:animEffect transition="in" filter="fade">
                                      <p:cBhvr>
                                        <p:cTn id="9" dur="1000"/>
                                        <p:tgtEl>
                                          <p:spTgt spid="19462">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grpId="0" nodeType="clickEffect">
                                  <p:stCondLst>
                                    <p:cond delay="0"/>
                                  </p:stCondLst>
                                  <p:childTnLst>
                                    <p:set>
                                      <p:cBhvr>
                                        <p:cTn id="13" dur="1" fill="hold">
                                          <p:stCondLst>
                                            <p:cond delay="0"/>
                                          </p:stCondLst>
                                        </p:cTn>
                                        <p:tgtEl>
                                          <p:spTgt spid="19462">
                                            <p:txEl>
                                              <p:pRg st="1" end="1"/>
                                            </p:txEl>
                                          </p:spTgt>
                                        </p:tgtEl>
                                        <p:attrNameLst>
                                          <p:attrName>style.visibility</p:attrName>
                                        </p:attrNameLst>
                                      </p:cBhvr>
                                      <p:to>
                                        <p:strVal val="visible"/>
                                      </p:to>
                                    </p:set>
                                    <p:anim calcmode="lin" valueType="num">
                                      <p:cBhvr>
                                        <p:cTn id="14" dur="1000" fill="hold"/>
                                        <p:tgtEl>
                                          <p:spTgt spid="19462">
                                            <p:txEl>
                                              <p:pRg st="1" end="1"/>
                                            </p:txEl>
                                          </p:spTgt>
                                        </p:tgtEl>
                                        <p:attrNameLst>
                                          <p:attrName>ppt_w</p:attrName>
                                        </p:attrNameLst>
                                      </p:cBhvr>
                                      <p:tavLst>
                                        <p:tav tm="0">
                                          <p:val>
                                            <p:strVal val="#ppt_w*0.70"/>
                                          </p:val>
                                        </p:tav>
                                        <p:tav tm="100000">
                                          <p:val>
                                            <p:strVal val="#ppt_w"/>
                                          </p:val>
                                        </p:tav>
                                      </p:tavLst>
                                    </p:anim>
                                    <p:anim calcmode="lin" valueType="num">
                                      <p:cBhvr>
                                        <p:cTn id="15" dur="1000" fill="hold"/>
                                        <p:tgtEl>
                                          <p:spTgt spid="19462">
                                            <p:txEl>
                                              <p:pRg st="1" end="1"/>
                                            </p:txEl>
                                          </p:spTgt>
                                        </p:tgtEl>
                                        <p:attrNameLst>
                                          <p:attrName>ppt_h</p:attrName>
                                        </p:attrNameLst>
                                      </p:cBhvr>
                                      <p:tavLst>
                                        <p:tav tm="0">
                                          <p:val>
                                            <p:strVal val="#ppt_h"/>
                                          </p:val>
                                        </p:tav>
                                        <p:tav tm="100000">
                                          <p:val>
                                            <p:strVal val="#ppt_h"/>
                                          </p:val>
                                        </p:tav>
                                      </p:tavLst>
                                    </p:anim>
                                    <p:animEffect transition="in" filter="fade">
                                      <p:cBhvr>
                                        <p:cTn id="16" dur="1000"/>
                                        <p:tgtEl>
                                          <p:spTgt spid="1946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62" grpId="0" uiExpand="1"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5" name="Rectangle 2"/>
          <p:cNvSpPr>
            <a:spLocks noGrp="1" noChangeArrowheads="1"/>
          </p:cNvSpPr>
          <p:nvPr>
            <p:ph type="title"/>
          </p:nvPr>
        </p:nvSpPr>
        <p:spPr/>
        <p:txBody>
          <a:bodyPr/>
          <a:lstStyle/>
          <a:p>
            <a:pPr eaLnBrk="1" hangingPunct="1"/>
            <a:r>
              <a:rPr lang="zh-CN" altLang="en-US" dirty="0"/>
              <a:t>木马的分类</a:t>
            </a:r>
          </a:p>
        </p:txBody>
      </p:sp>
      <p:sp>
        <p:nvSpPr>
          <p:cNvPr id="20486" name="Rectangle 3"/>
          <p:cNvSpPr>
            <a:spLocks noGrp="1" noChangeArrowheads="1"/>
          </p:cNvSpPr>
          <p:nvPr>
            <p:ph type="body" idx="1"/>
          </p:nvPr>
        </p:nvSpPr>
        <p:spPr>
          <a:xfrm>
            <a:off x="611188" y="1277937"/>
            <a:ext cx="7489825" cy="5018087"/>
          </a:xfrm>
        </p:spPr>
        <p:txBody>
          <a:bodyPr/>
          <a:lstStyle/>
          <a:p>
            <a:pPr eaLnBrk="1" hangingPunct="1"/>
            <a:r>
              <a:rPr lang="zh-CN" altLang="en-US" sz="2400" dirty="0"/>
              <a:t>从</a:t>
            </a:r>
            <a:r>
              <a:rPr lang="zh-CN" altLang="en-US" sz="2400" dirty="0">
                <a:solidFill>
                  <a:srgbClr val="FF0000"/>
                </a:solidFill>
              </a:rPr>
              <a:t>木马所实现的功能角度</a:t>
            </a:r>
            <a:r>
              <a:rPr lang="zh-CN" altLang="en-US" sz="2400" dirty="0"/>
              <a:t>可分为：</a:t>
            </a:r>
          </a:p>
          <a:p>
            <a:pPr marL="914400" lvl="1" indent="-457200" eaLnBrk="1" hangingPunct="1">
              <a:buSzPct val="100000"/>
              <a:buFont typeface="+mj-ea"/>
              <a:buAutoNum type="circleNumDbPlain"/>
            </a:pPr>
            <a:r>
              <a:rPr lang="zh-CN" altLang="en-US" sz="2400" dirty="0"/>
              <a:t>破坏型</a:t>
            </a:r>
          </a:p>
          <a:p>
            <a:pPr marL="914400" lvl="1" indent="-457200" eaLnBrk="1" hangingPunct="1">
              <a:buSzPct val="100000"/>
              <a:buFont typeface="+mj-ea"/>
              <a:buAutoNum type="circleNumDbPlain"/>
            </a:pPr>
            <a:r>
              <a:rPr lang="zh-CN" altLang="en-US" sz="2400" dirty="0"/>
              <a:t>密码发送型</a:t>
            </a:r>
          </a:p>
          <a:p>
            <a:pPr marL="914400" lvl="1" indent="-457200" eaLnBrk="1" hangingPunct="1">
              <a:buSzPct val="100000"/>
              <a:buFont typeface="+mj-ea"/>
              <a:buAutoNum type="circleNumDbPlain"/>
            </a:pPr>
            <a:r>
              <a:rPr lang="zh-CN" altLang="en-US" sz="2400" dirty="0"/>
              <a:t>远程访问型</a:t>
            </a:r>
          </a:p>
          <a:p>
            <a:pPr marL="914400" lvl="1" indent="-457200" eaLnBrk="1" hangingPunct="1">
              <a:buSzPct val="100000"/>
              <a:buFont typeface="+mj-ea"/>
              <a:buAutoNum type="circleNumDbPlain"/>
            </a:pPr>
            <a:r>
              <a:rPr lang="zh-CN" altLang="en-US" sz="2400" dirty="0"/>
              <a:t>键盘记录木马</a:t>
            </a:r>
          </a:p>
          <a:p>
            <a:pPr marL="914400" lvl="1" indent="-457200" eaLnBrk="1" hangingPunct="1">
              <a:buSzPct val="100000"/>
              <a:buFont typeface="+mj-ea"/>
              <a:buAutoNum type="circleNumDbPlain"/>
            </a:pPr>
            <a:r>
              <a:rPr lang="en-US" altLang="zh-CN" sz="2400" dirty="0" err="1"/>
              <a:t>DoS</a:t>
            </a:r>
            <a:r>
              <a:rPr lang="zh-CN" altLang="en-US" sz="2400" dirty="0"/>
              <a:t>攻击木马</a:t>
            </a:r>
          </a:p>
          <a:p>
            <a:pPr marL="914400" lvl="1" indent="-457200" eaLnBrk="1" hangingPunct="1">
              <a:buSzPct val="100000"/>
              <a:buFont typeface="+mj-ea"/>
              <a:buAutoNum type="circleNumDbPlain"/>
            </a:pPr>
            <a:r>
              <a:rPr lang="zh-CN" altLang="en-US" sz="2400" dirty="0"/>
              <a:t>代理木马</a:t>
            </a:r>
          </a:p>
          <a:p>
            <a:pPr marL="914400" lvl="1" indent="-457200" eaLnBrk="1" hangingPunct="1">
              <a:buSzPct val="100000"/>
              <a:buFont typeface="+mj-ea"/>
              <a:buAutoNum type="circleNumDbPlain"/>
            </a:pPr>
            <a:r>
              <a:rPr lang="en-US" altLang="zh-CN" sz="2400" dirty="0"/>
              <a:t>FTP</a:t>
            </a:r>
            <a:r>
              <a:rPr lang="zh-CN" altLang="en-US" sz="2400" dirty="0"/>
              <a:t>木马</a:t>
            </a:r>
          </a:p>
          <a:p>
            <a:pPr marL="914400" lvl="1" indent="-457200" eaLnBrk="1" hangingPunct="1">
              <a:buSzPct val="100000"/>
              <a:buFont typeface="+mj-ea"/>
              <a:buAutoNum type="circleNumDbPlain"/>
            </a:pPr>
            <a:r>
              <a:rPr lang="zh-CN" altLang="en-US" sz="2400" dirty="0"/>
              <a:t>程序杀手木马</a:t>
            </a:r>
          </a:p>
          <a:p>
            <a:pPr marL="914400" lvl="1" indent="-457200" eaLnBrk="1" hangingPunct="1">
              <a:buSzPct val="100000"/>
              <a:buFont typeface="+mj-ea"/>
              <a:buAutoNum type="circleNumDbPlain"/>
            </a:pPr>
            <a:r>
              <a:rPr lang="zh-CN" altLang="en-US" sz="2400" dirty="0"/>
              <a:t>反弹端口型木马</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withEffect">
                                  <p:stCondLst>
                                    <p:cond delay="0"/>
                                  </p:stCondLst>
                                  <p:childTnLst>
                                    <p:set>
                                      <p:cBhvr>
                                        <p:cTn id="6" dur="1" fill="hold">
                                          <p:stCondLst>
                                            <p:cond delay="0"/>
                                          </p:stCondLst>
                                        </p:cTn>
                                        <p:tgtEl>
                                          <p:spTgt spid="20486">
                                            <p:txEl>
                                              <p:pRg st="0" end="0"/>
                                            </p:txEl>
                                          </p:spTgt>
                                        </p:tgtEl>
                                        <p:attrNameLst>
                                          <p:attrName>style.visibility</p:attrName>
                                        </p:attrNameLst>
                                      </p:cBhvr>
                                      <p:to>
                                        <p:strVal val="visible"/>
                                      </p:to>
                                    </p:set>
                                    <p:anim calcmode="lin" valueType="num">
                                      <p:cBhvr>
                                        <p:cTn id="7" dur="1000" fill="hold"/>
                                        <p:tgtEl>
                                          <p:spTgt spid="20486">
                                            <p:txEl>
                                              <p:pRg st="0" end="0"/>
                                            </p:txEl>
                                          </p:spTgt>
                                        </p:tgtEl>
                                        <p:attrNameLst>
                                          <p:attrName>ppt_w</p:attrName>
                                        </p:attrNameLst>
                                      </p:cBhvr>
                                      <p:tavLst>
                                        <p:tav tm="0">
                                          <p:val>
                                            <p:strVal val="#ppt_w*0.70"/>
                                          </p:val>
                                        </p:tav>
                                        <p:tav tm="100000">
                                          <p:val>
                                            <p:strVal val="#ppt_w"/>
                                          </p:val>
                                        </p:tav>
                                      </p:tavLst>
                                    </p:anim>
                                    <p:anim calcmode="lin" valueType="num">
                                      <p:cBhvr>
                                        <p:cTn id="8" dur="1000" fill="hold"/>
                                        <p:tgtEl>
                                          <p:spTgt spid="20486">
                                            <p:txEl>
                                              <p:pRg st="0" end="0"/>
                                            </p:txEl>
                                          </p:spTgt>
                                        </p:tgtEl>
                                        <p:attrNameLst>
                                          <p:attrName>ppt_h</p:attrName>
                                        </p:attrNameLst>
                                      </p:cBhvr>
                                      <p:tavLst>
                                        <p:tav tm="0">
                                          <p:val>
                                            <p:strVal val="#ppt_h"/>
                                          </p:val>
                                        </p:tav>
                                        <p:tav tm="100000">
                                          <p:val>
                                            <p:strVal val="#ppt_h"/>
                                          </p:val>
                                        </p:tav>
                                      </p:tavLst>
                                    </p:anim>
                                    <p:animEffect transition="in" filter="fade">
                                      <p:cBhvr>
                                        <p:cTn id="9" dur="1000"/>
                                        <p:tgtEl>
                                          <p:spTgt spid="20486">
                                            <p:txEl>
                                              <p:pRg st="0" end="0"/>
                                            </p:txEl>
                                          </p:spTgt>
                                        </p:tgtEl>
                                      </p:cBhvr>
                                    </p:animEffect>
                                  </p:childTnLst>
                                </p:cTn>
                              </p:par>
                              <p:par>
                                <p:cTn id="10" presetID="55" presetClass="entr" presetSubtype="0" fill="hold" grpId="0" nodeType="withEffect">
                                  <p:stCondLst>
                                    <p:cond delay="0"/>
                                  </p:stCondLst>
                                  <p:childTnLst>
                                    <p:set>
                                      <p:cBhvr>
                                        <p:cTn id="11" dur="1" fill="hold">
                                          <p:stCondLst>
                                            <p:cond delay="0"/>
                                          </p:stCondLst>
                                        </p:cTn>
                                        <p:tgtEl>
                                          <p:spTgt spid="20486">
                                            <p:txEl>
                                              <p:pRg st="1" end="1"/>
                                            </p:txEl>
                                          </p:spTgt>
                                        </p:tgtEl>
                                        <p:attrNameLst>
                                          <p:attrName>style.visibility</p:attrName>
                                        </p:attrNameLst>
                                      </p:cBhvr>
                                      <p:to>
                                        <p:strVal val="visible"/>
                                      </p:to>
                                    </p:set>
                                    <p:anim calcmode="lin" valueType="num">
                                      <p:cBhvr>
                                        <p:cTn id="12" dur="1000" fill="hold"/>
                                        <p:tgtEl>
                                          <p:spTgt spid="20486">
                                            <p:txEl>
                                              <p:pRg st="1" end="1"/>
                                            </p:txEl>
                                          </p:spTgt>
                                        </p:tgtEl>
                                        <p:attrNameLst>
                                          <p:attrName>ppt_w</p:attrName>
                                        </p:attrNameLst>
                                      </p:cBhvr>
                                      <p:tavLst>
                                        <p:tav tm="0">
                                          <p:val>
                                            <p:strVal val="#ppt_w*0.70"/>
                                          </p:val>
                                        </p:tav>
                                        <p:tav tm="100000">
                                          <p:val>
                                            <p:strVal val="#ppt_w"/>
                                          </p:val>
                                        </p:tav>
                                      </p:tavLst>
                                    </p:anim>
                                    <p:anim calcmode="lin" valueType="num">
                                      <p:cBhvr>
                                        <p:cTn id="13" dur="1000" fill="hold"/>
                                        <p:tgtEl>
                                          <p:spTgt spid="20486">
                                            <p:txEl>
                                              <p:pRg st="1" end="1"/>
                                            </p:txEl>
                                          </p:spTgt>
                                        </p:tgtEl>
                                        <p:attrNameLst>
                                          <p:attrName>ppt_h</p:attrName>
                                        </p:attrNameLst>
                                      </p:cBhvr>
                                      <p:tavLst>
                                        <p:tav tm="0">
                                          <p:val>
                                            <p:strVal val="#ppt_h"/>
                                          </p:val>
                                        </p:tav>
                                        <p:tav tm="100000">
                                          <p:val>
                                            <p:strVal val="#ppt_h"/>
                                          </p:val>
                                        </p:tav>
                                      </p:tavLst>
                                    </p:anim>
                                    <p:animEffect transition="in" filter="fade">
                                      <p:cBhvr>
                                        <p:cTn id="14" dur="1000"/>
                                        <p:tgtEl>
                                          <p:spTgt spid="20486">
                                            <p:txEl>
                                              <p:pRg st="1" end="1"/>
                                            </p:txEl>
                                          </p:spTgt>
                                        </p:tgtEl>
                                      </p:cBhvr>
                                    </p:animEffect>
                                  </p:childTnLst>
                                </p:cTn>
                              </p:par>
                              <p:par>
                                <p:cTn id="15" presetID="55" presetClass="entr" presetSubtype="0" fill="hold" grpId="0" nodeType="withEffect">
                                  <p:stCondLst>
                                    <p:cond delay="0"/>
                                  </p:stCondLst>
                                  <p:childTnLst>
                                    <p:set>
                                      <p:cBhvr>
                                        <p:cTn id="16" dur="1" fill="hold">
                                          <p:stCondLst>
                                            <p:cond delay="0"/>
                                          </p:stCondLst>
                                        </p:cTn>
                                        <p:tgtEl>
                                          <p:spTgt spid="20486">
                                            <p:txEl>
                                              <p:pRg st="2" end="2"/>
                                            </p:txEl>
                                          </p:spTgt>
                                        </p:tgtEl>
                                        <p:attrNameLst>
                                          <p:attrName>style.visibility</p:attrName>
                                        </p:attrNameLst>
                                      </p:cBhvr>
                                      <p:to>
                                        <p:strVal val="visible"/>
                                      </p:to>
                                    </p:set>
                                    <p:anim calcmode="lin" valueType="num">
                                      <p:cBhvr>
                                        <p:cTn id="17" dur="1000" fill="hold"/>
                                        <p:tgtEl>
                                          <p:spTgt spid="20486">
                                            <p:txEl>
                                              <p:pRg st="2" end="2"/>
                                            </p:txEl>
                                          </p:spTgt>
                                        </p:tgtEl>
                                        <p:attrNameLst>
                                          <p:attrName>ppt_w</p:attrName>
                                        </p:attrNameLst>
                                      </p:cBhvr>
                                      <p:tavLst>
                                        <p:tav tm="0">
                                          <p:val>
                                            <p:strVal val="#ppt_w*0.70"/>
                                          </p:val>
                                        </p:tav>
                                        <p:tav tm="100000">
                                          <p:val>
                                            <p:strVal val="#ppt_w"/>
                                          </p:val>
                                        </p:tav>
                                      </p:tavLst>
                                    </p:anim>
                                    <p:anim calcmode="lin" valueType="num">
                                      <p:cBhvr>
                                        <p:cTn id="18" dur="1000" fill="hold"/>
                                        <p:tgtEl>
                                          <p:spTgt spid="20486">
                                            <p:txEl>
                                              <p:pRg st="2" end="2"/>
                                            </p:txEl>
                                          </p:spTgt>
                                        </p:tgtEl>
                                        <p:attrNameLst>
                                          <p:attrName>ppt_h</p:attrName>
                                        </p:attrNameLst>
                                      </p:cBhvr>
                                      <p:tavLst>
                                        <p:tav tm="0">
                                          <p:val>
                                            <p:strVal val="#ppt_h"/>
                                          </p:val>
                                        </p:tav>
                                        <p:tav tm="100000">
                                          <p:val>
                                            <p:strVal val="#ppt_h"/>
                                          </p:val>
                                        </p:tav>
                                      </p:tavLst>
                                    </p:anim>
                                    <p:animEffect transition="in" filter="fade">
                                      <p:cBhvr>
                                        <p:cTn id="19" dur="1000"/>
                                        <p:tgtEl>
                                          <p:spTgt spid="20486">
                                            <p:txEl>
                                              <p:pRg st="2" end="2"/>
                                            </p:txEl>
                                          </p:spTgt>
                                        </p:tgtEl>
                                      </p:cBhvr>
                                    </p:animEffect>
                                  </p:childTnLst>
                                </p:cTn>
                              </p:par>
                              <p:par>
                                <p:cTn id="20" presetID="55" presetClass="entr" presetSubtype="0" fill="hold" grpId="0" nodeType="withEffect">
                                  <p:stCondLst>
                                    <p:cond delay="0"/>
                                  </p:stCondLst>
                                  <p:childTnLst>
                                    <p:set>
                                      <p:cBhvr>
                                        <p:cTn id="21" dur="1" fill="hold">
                                          <p:stCondLst>
                                            <p:cond delay="0"/>
                                          </p:stCondLst>
                                        </p:cTn>
                                        <p:tgtEl>
                                          <p:spTgt spid="20486">
                                            <p:txEl>
                                              <p:pRg st="3" end="3"/>
                                            </p:txEl>
                                          </p:spTgt>
                                        </p:tgtEl>
                                        <p:attrNameLst>
                                          <p:attrName>style.visibility</p:attrName>
                                        </p:attrNameLst>
                                      </p:cBhvr>
                                      <p:to>
                                        <p:strVal val="visible"/>
                                      </p:to>
                                    </p:set>
                                    <p:anim calcmode="lin" valueType="num">
                                      <p:cBhvr>
                                        <p:cTn id="22" dur="1000" fill="hold"/>
                                        <p:tgtEl>
                                          <p:spTgt spid="20486">
                                            <p:txEl>
                                              <p:pRg st="3" end="3"/>
                                            </p:txEl>
                                          </p:spTgt>
                                        </p:tgtEl>
                                        <p:attrNameLst>
                                          <p:attrName>ppt_w</p:attrName>
                                        </p:attrNameLst>
                                      </p:cBhvr>
                                      <p:tavLst>
                                        <p:tav tm="0">
                                          <p:val>
                                            <p:strVal val="#ppt_w*0.70"/>
                                          </p:val>
                                        </p:tav>
                                        <p:tav tm="100000">
                                          <p:val>
                                            <p:strVal val="#ppt_w"/>
                                          </p:val>
                                        </p:tav>
                                      </p:tavLst>
                                    </p:anim>
                                    <p:anim calcmode="lin" valueType="num">
                                      <p:cBhvr>
                                        <p:cTn id="23" dur="1000" fill="hold"/>
                                        <p:tgtEl>
                                          <p:spTgt spid="20486">
                                            <p:txEl>
                                              <p:pRg st="3" end="3"/>
                                            </p:txEl>
                                          </p:spTgt>
                                        </p:tgtEl>
                                        <p:attrNameLst>
                                          <p:attrName>ppt_h</p:attrName>
                                        </p:attrNameLst>
                                      </p:cBhvr>
                                      <p:tavLst>
                                        <p:tav tm="0">
                                          <p:val>
                                            <p:strVal val="#ppt_h"/>
                                          </p:val>
                                        </p:tav>
                                        <p:tav tm="100000">
                                          <p:val>
                                            <p:strVal val="#ppt_h"/>
                                          </p:val>
                                        </p:tav>
                                      </p:tavLst>
                                    </p:anim>
                                    <p:animEffect transition="in" filter="fade">
                                      <p:cBhvr>
                                        <p:cTn id="24" dur="1000"/>
                                        <p:tgtEl>
                                          <p:spTgt spid="20486">
                                            <p:txEl>
                                              <p:pRg st="3" end="3"/>
                                            </p:txEl>
                                          </p:spTgt>
                                        </p:tgtEl>
                                      </p:cBhvr>
                                    </p:animEffect>
                                  </p:childTnLst>
                                </p:cTn>
                              </p:par>
                              <p:par>
                                <p:cTn id="25" presetID="55" presetClass="entr" presetSubtype="0" fill="hold" grpId="0" nodeType="withEffect">
                                  <p:stCondLst>
                                    <p:cond delay="0"/>
                                  </p:stCondLst>
                                  <p:childTnLst>
                                    <p:set>
                                      <p:cBhvr>
                                        <p:cTn id="26" dur="1" fill="hold">
                                          <p:stCondLst>
                                            <p:cond delay="0"/>
                                          </p:stCondLst>
                                        </p:cTn>
                                        <p:tgtEl>
                                          <p:spTgt spid="20486">
                                            <p:txEl>
                                              <p:pRg st="4" end="4"/>
                                            </p:txEl>
                                          </p:spTgt>
                                        </p:tgtEl>
                                        <p:attrNameLst>
                                          <p:attrName>style.visibility</p:attrName>
                                        </p:attrNameLst>
                                      </p:cBhvr>
                                      <p:to>
                                        <p:strVal val="visible"/>
                                      </p:to>
                                    </p:set>
                                    <p:anim calcmode="lin" valueType="num">
                                      <p:cBhvr>
                                        <p:cTn id="27" dur="1000" fill="hold"/>
                                        <p:tgtEl>
                                          <p:spTgt spid="20486">
                                            <p:txEl>
                                              <p:pRg st="4" end="4"/>
                                            </p:txEl>
                                          </p:spTgt>
                                        </p:tgtEl>
                                        <p:attrNameLst>
                                          <p:attrName>ppt_w</p:attrName>
                                        </p:attrNameLst>
                                      </p:cBhvr>
                                      <p:tavLst>
                                        <p:tav tm="0">
                                          <p:val>
                                            <p:strVal val="#ppt_w*0.70"/>
                                          </p:val>
                                        </p:tav>
                                        <p:tav tm="100000">
                                          <p:val>
                                            <p:strVal val="#ppt_w"/>
                                          </p:val>
                                        </p:tav>
                                      </p:tavLst>
                                    </p:anim>
                                    <p:anim calcmode="lin" valueType="num">
                                      <p:cBhvr>
                                        <p:cTn id="28" dur="1000" fill="hold"/>
                                        <p:tgtEl>
                                          <p:spTgt spid="20486">
                                            <p:txEl>
                                              <p:pRg st="4" end="4"/>
                                            </p:txEl>
                                          </p:spTgt>
                                        </p:tgtEl>
                                        <p:attrNameLst>
                                          <p:attrName>ppt_h</p:attrName>
                                        </p:attrNameLst>
                                      </p:cBhvr>
                                      <p:tavLst>
                                        <p:tav tm="0">
                                          <p:val>
                                            <p:strVal val="#ppt_h"/>
                                          </p:val>
                                        </p:tav>
                                        <p:tav tm="100000">
                                          <p:val>
                                            <p:strVal val="#ppt_h"/>
                                          </p:val>
                                        </p:tav>
                                      </p:tavLst>
                                    </p:anim>
                                    <p:animEffect transition="in" filter="fade">
                                      <p:cBhvr>
                                        <p:cTn id="29" dur="1000"/>
                                        <p:tgtEl>
                                          <p:spTgt spid="20486">
                                            <p:txEl>
                                              <p:pRg st="4" end="4"/>
                                            </p:txEl>
                                          </p:spTgt>
                                        </p:tgtEl>
                                      </p:cBhvr>
                                    </p:animEffect>
                                  </p:childTnLst>
                                </p:cTn>
                              </p:par>
                              <p:par>
                                <p:cTn id="30" presetID="55" presetClass="entr" presetSubtype="0" fill="hold" grpId="0" nodeType="withEffect">
                                  <p:stCondLst>
                                    <p:cond delay="0"/>
                                  </p:stCondLst>
                                  <p:childTnLst>
                                    <p:set>
                                      <p:cBhvr>
                                        <p:cTn id="31" dur="1" fill="hold">
                                          <p:stCondLst>
                                            <p:cond delay="0"/>
                                          </p:stCondLst>
                                        </p:cTn>
                                        <p:tgtEl>
                                          <p:spTgt spid="20486">
                                            <p:txEl>
                                              <p:pRg st="5" end="5"/>
                                            </p:txEl>
                                          </p:spTgt>
                                        </p:tgtEl>
                                        <p:attrNameLst>
                                          <p:attrName>style.visibility</p:attrName>
                                        </p:attrNameLst>
                                      </p:cBhvr>
                                      <p:to>
                                        <p:strVal val="visible"/>
                                      </p:to>
                                    </p:set>
                                    <p:anim calcmode="lin" valueType="num">
                                      <p:cBhvr>
                                        <p:cTn id="32" dur="1000" fill="hold"/>
                                        <p:tgtEl>
                                          <p:spTgt spid="20486">
                                            <p:txEl>
                                              <p:pRg st="5" end="5"/>
                                            </p:txEl>
                                          </p:spTgt>
                                        </p:tgtEl>
                                        <p:attrNameLst>
                                          <p:attrName>ppt_w</p:attrName>
                                        </p:attrNameLst>
                                      </p:cBhvr>
                                      <p:tavLst>
                                        <p:tav tm="0">
                                          <p:val>
                                            <p:strVal val="#ppt_w*0.70"/>
                                          </p:val>
                                        </p:tav>
                                        <p:tav tm="100000">
                                          <p:val>
                                            <p:strVal val="#ppt_w"/>
                                          </p:val>
                                        </p:tav>
                                      </p:tavLst>
                                    </p:anim>
                                    <p:anim calcmode="lin" valueType="num">
                                      <p:cBhvr>
                                        <p:cTn id="33" dur="1000" fill="hold"/>
                                        <p:tgtEl>
                                          <p:spTgt spid="20486">
                                            <p:txEl>
                                              <p:pRg st="5" end="5"/>
                                            </p:txEl>
                                          </p:spTgt>
                                        </p:tgtEl>
                                        <p:attrNameLst>
                                          <p:attrName>ppt_h</p:attrName>
                                        </p:attrNameLst>
                                      </p:cBhvr>
                                      <p:tavLst>
                                        <p:tav tm="0">
                                          <p:val>
                                            <p:strVal val="#ppt_h"/>
                                          </p:val>
                                        </p:tav>
                                        <p:tav tm="100000">
                                          <p:val>
                                            <p:strVal val="#ppt_h"/>
                                          </p:val>
                                        </p:tav>
                                      </p:tavLst>
                                    </p:anim>
                                    <p:animEffect transition="in" filter="fade">
                                      <p:cBhvr>
                                        <p:cTn id="34" dur="1000"/>
                                        <p:tgtEl>
                                          <p:spTgt spid="20486">
                                            <p:txEl>
                                              <p:pRg st="5" end="5"/>
                                            </p:txEl>
                                          </p:spTgt>
                                        </p:tgtEl>
                                      </p:cBhvr>
                                    </p:animEffect>
                                  </p:childTnLst>
                                </p:cTn>
                              </p:par>
                              <p:par>
                                <p:cTn id="35" presetID="55" presetClass="entr" presetSubtype="0" fill="hold" grpId="0" nodeType="withEffect">
                                  <p:stCondLst>
                                    <p:cond delay="0"/>
                                  </p:stCondLst>
                                  <p:childTnLst>
                                    <p:set>
                                      <p:cBhvr>
                                        <p:cTn id="36" dur="1" fill="hold">
                                          <p:stCondLst>
                                            <p:cond delay="0"/>
                                          </p:stCondLst>
                                        </p:cTn>
                                        <p:tgtEl>
                                          <p:spTgt spid="20486">
                                            <p:txEl>
                                              <p:pRg st="6" end="6"/>
                                            </p:txEl>
                                          </p:spTgt>
                                        </p:tgtEl>
                                        <p:attrNameLst>
                                          <p:attrName>style.visibility</p:attrName>
                                        </p:attrNameLst>
                                      </p:cBhvr>
                                      <p:to>
                                        <p:strVal val="visible"/>
                                      </p:to>
                                    </p:set>
                                    <p:anim calcmode="lin" valueType="num">
                                      <p:cBhvr>
                                        <p:cTn id="37" dur="1000" fill="hold"/>
                                        <p:tgtEl>
                                          <p:spTgt spid="20486">
                                            <p:txEl>
                                              <p:pRg st="6" end="6"/>
                                            </p:txEl>
                                          </p:spTgt>
                                        </p:tgtEl>
                                        <p:attrNameLst>
                                          <p:attrName>ppt_w</p:attrName>
                                        </p:attrNameLst>
                                      </p:cBhvr>
                                      <p:tavLst>
                                        <p:tav tm="0">
                                          <p:val>
                                            <p:strVal val="#ppt_w*0.70"/>
                                          </p:val>
                                        </p:tav>
                                        <p:tav tm="100000">
                                          <p:val>
                                            <p:strVal val="#ppt_w"/>
                                          </p:val>
                                        </p:tav>
                                      </p:tavLst>
                                    </p:anim>
                                    <p:anim calcmode="lin" valueType="num">
                                      <p:cBhvr>
                                        <p:cTn id="38" dur="1000" fill="hold"/>
                                        <p:tgtEl>
                                          <p:spTgt spid="20486">
                                            <p:txEl>
                                              <p:pRg st="6" end="6"/>
                                            </p:txEl>
                                          </p:spTgt>
                                        </p:tgtEl>
                                        <p:attrNameLst>
                                          <p:attrName>ppt_h</p:attrName>
                                        </p:attrNameLst>
                                      </p:cBhvr>
                                      <p:tavLst>
                                        <p:tav tm="0">
                                          <p:val>
                                            <p:strVal val="#ppt_h"/>
                                          </p:val>
                                        </p:tav>
                                        <p:tav tm="100000">
                                          <p:val>
                                            <p:strVal val="#ppt_h"/>
                                          </p:val>
                                        </p:tav>
                                      </p:tavLst>
                                    </p:anim>
                                    <p:animEffect transition="in" filter="fade">
                                      <p:cBhvr>
                                        <p:cTn id="39" dur="1000"/>
                                        <p:tgtEl>
                                          <p:spTgt spid="20486">
                                            <p:txEl>
                                              <p:pRg st="6" end="6"/>
                                            </p:txEl>
                                          </p:spTgt>
                                        </p:tgtEl>
                                      </p:cBhvr>
                                    </p:animEffect>
                                  </p:childTnLst>
                                </p:cTn>
                              </p:par>
                              <p:par>
                                <p:cTn id="40" presetID="55" presetClass="entr" presetSubtype="0" fill="hold" grpId="0" nodeType="withEffect">
                                  <p:stCondLst>
                                    <p:cond delay="0"/>
                                  </p:stCondLst>
                                  <p:childTnLst>
                                    <p:set>
                                      <p:cBhvr>
                                        <p:cTn id="41" dur="1" fill="hold">
                                          <p:stCondLst>
                                            <p:cond delay="0"/>
                                          </p:stCondLst>
                                        </p:cTn>
                                        <p:tgtEl>
                                          <p:spTgt spid="20486">
                                            <p:txEl>
                                              <p:pRg st="7" end="7"/>
                                            </p:txEl>
                                          </p:spTgt>
                                        </p:tgtEl>
                                        <p:attrNameLst>
                                          <p:attrName>style.visibility</p:attrName>
                                        </p:attrNameLst>
                                      </p:cBhvr>
                                      <p:to>
                                        <p:strVal val="visible"/>
                                      </p:to>
                                    </p:set>
                                    <p:anim calcmode="lin" valueType="num">
                                      <p:cBhvr>
                                        <p:cTn id="42" dur="1000" fill="hold"/>
                                        <p:tgtEl>
                                          <p:spTgt spid="20486">
                                            <p:txEl>
                                              <p:pRg st="7" end="7"/>
                                            </p:txEl>
                                          </p:spTgt>
                                        </p:tgtEl>
                                        <p:attrNameLst>
                                          <p:attrName>ppt_w</p:attrName>
                                        </p:attrNameLst>
                                      </p:cBhvr>
                                      <p:tavLst>
                                        <p:tav tm="0">
                                          <p:val>
                                            <p:strVal val="#ppt_w*0.70"/>
                                          </p:val>
                                        </p:tav>
                                        <p:tav tm="100000">
                                          <p:val>
                                            <p:strVal val="#ppt_w"/>
                                          </p:val>
                                        </p:tav>
                                      </p:tavLst>
                                    </p:anim>
                                    <p:anim calcmode="lin" valueType="num">
                                      <p:cBhvr>
                                        <p:cTn id="43" dur="1000" fill="hold"/>
                                        <p:tgtEl>
                                          <p:spTgt spid="20486">
                                            <p:txEl>
                                              <p:pRg st="7" end="7"/>
                                            </p:txEl>
                                          </p:spTgt>
                                        </p:tgtEl>
                                        <p:attrNameLst>
                                          <p:attrName>ppt_h</p:attrName>
                                        </p:attrNameLst>
                                      </p:cBhvr>
                                      <p:tavLst>
                                        <p:tav tm="0">
                                          <p:val>
                                            <p:strVal val="#ppt_h"/>
                                          </p:val>
                                        </p:tav>
                                        <p:tav tm="100000">
                                          <p:val>
                                            <p:strVal val="#ppt_h"/>
                                          </p:val>
                                        </p:tav>
                                      </p:tavLst>
                                    </p:anim>
                                    <p:animEffect transition="in" filter="fade">
                                      <p:cBhvr>
                                        <p:cTn id="44" dur="1000"/>
                                        <p:tgtEl>
                                          <p:spTgt spid="20486">
                                            <p:txEl>
                                              <p:pRg st="7" end="7"/>
                                            </p:txEl>
                                          </p:spTgt>
                                        </p:tgtEl>
                                      </p:cBhvr>
                                    </p:animEffect>
                                  </p:childTnLst>
                                </p:cTn>
                              </p:par>
                              <p:par>
                                <p:cTn id="45" presetID="55" presetClass="entr" presetSubtype="0" fill="hold" grpId="0" nodeType="withEffect">
                                  <p:stCondLst>
                                    <p:cond delay="0"/>
                                  </p:stCondLst>
                                  <p:childTnLst>
                                    <p:set>
                                      <p:cBhvr>
                                        <p:cTn id="46" dur="1" fill="hold">
                                          <p:stCondLst>
                                            <p:cond delay="0"/>
                                          </p:stCondLst>
                                        </p:cTn>
                                        <p:tgtEl>
                                          <p:spTgt spid="20486">
                                            <p:txEl>
                                              <p:pRg st="8" end="8"/>
                                            </p:txEl>
                                          </p:spTgt>
                                        </p:tgtEl>
                                        <p:attrNameLst>
                                          <p:attrName>style.visibility</p:attrName>
                                        </p:attrNameLst>
                                      </p:cBhvr>
                                      <p:to>
                                        <p:strVal val="visible"/>
                                      </p:to>
                                    </p:set>
                                    <p:anim calcmode="lin" valueType="num">
                                      <p:cBhvr>
                                        <p:cTn id="47" dur="1000" fill="hold"/>
                                        <p:tgtEl>
                                          <p:spTgt spid="20486">
                                            <p:txEl>
                                              <p:pRg st="8" end="8"/>
                                            </p:txEl>
                                          </p:spTgt>
                                        </p:tgtEl>
                                        <p:attrNameLst>
                                          <p:attrName>ppt_w</p:attrName>
                                        </p:attrNameLst>
                                      </p:cBhvr>
                                      <p:tavLst>
                                        <p:tav tm="0">
                                          <p:val>
                                            <p:strVal val="#ppt_w*0.70"/>
                                          </p:val>
                                        </p:tav>
                                        <p:tav tm="100000">
                                          <p:val>
                                            <p:strVal val="#ppt_w"/>
                                          </p:val>
                                        </p:tav>
                                      </p:tavLst>
                                    </p:anim>
                                    <p:anim calcmode="lin" valueType="num">
                                      <p:cBhvr>
                                        <p:cTn id="48" dur="1000" fill="hold"/>
                                        <p:tgtEl>
                                          <p:spTgt spid="20486">
                                            <p:txEl>
                                              <p:pRg st="8" end="8"/>
                                            </p:txEl>
                                          </p:spTgt>
                                        </p:tgtEl>
                                        <p:attrNameLst>
                                          <p:attrName>ppt_h</p:attrName>
                                        </p:attrNameLst>
                                      </p:cBhvr>
                                      <p:tavLst>
                                        <p:tav tm="0">
                                          <p:val>
                                            <p:strVal val="#ppt_h"/>
                                          </p:val>
                                        </p:tav>
                                        <p:tav tm="100000">
                                          <p:val>
                                            <p:strVal val="#ppt_h"/>
                                          </p:val>
                                        </p:tav>
                                      </p:tavLst>
                                    </p:anim>
                                    <p:animEffect transition="in" filter="fade">
                                      <p:cBhvr>
                                        <p:cTn id="49" dur="1000"/>
                                        <p:tgtEl>
                                          <p:spTgt spid="20486">
                                            <p:txEl>
                                              <p:pRg st="8" end="8"/>
                                            </p:txEl>
                                          </p:spTgt>
                                        </p:tgtEl>
                                      </p:cBhvr>
                                    </p:animEffect>
                                  </p:childTnLst>
                                </p:cTn>
                              </p:par>
                              <p:par>
                                <p:cTn id="50" presetID="55" presetClass="entr" presetSubtype="0" fill="hold" grpId="0" nodeType="withEffect">
                                  <p:stCondLst>
                                    <p:cond delay="0"/>
                                  </p:stCondLst>
                                  <p:childTnLst>
                                    <p:set>
                                      <p:cBhvr>
                                        <p:cTn id="51" dur="1" fill="hold">
                                          <p:stCondLst>
                                            <p:cond delay="0"/>
                                          </p:stCondLst>
                                        </p:cTn>
                                        <p:tgtEl>
                                          <p:spTgt spid="20486">
                                            <p:txEl>
                                              <p:pRg st="9" end="9"/>
                                            </p:txEl>
                                          </p:spTgt>
                                        </p:tgtEl>
                                        <p:attrNameLst>
                                          <p:attrName>style.visibility</p:attrName>
                                        </p:attrNameLst>
                                      </p:cBhvr>
                                      <p:to>
                                        <p:strVal val="visible"/>
                                      </p:to>
                                    </p:set>
                                    <p:anim calcmode="lin" valueType="num">
                                      <p:cBhvr>
                                        <p:cTn id="52" dur="1000" fill="hold"/>
                                        <p:tgtEl>
                                          <p:spTgt spid="20486">
                                            <p:txEl>
                                              <p:pRg st="9" end="9"/>
                                            </p:txEl>
                                          </p:spTgt>
                                        </p:tgtEl>
                                        <p:attrNameLst>
                                          <p:attrName>ppt_w</p:attrName>
                                        </p:attrNameLst>
                                      </p:cBhvr>
                                      <p:tavLst>
                                        <p:tav tm="0">
                                          <p:val>
                                            <p:strVal val="#ppt_w*0.70"/>
                                          </p:val>
                                        </p:tav>
                                        <p:tav tm="100000">
                                          <p:val>
                                            <p:strVal val="#ppt_w"/>
                                          </p:val>
                                        </p:tav>
                                      </p:tavLst>
                                    </p:anim>
                                    <p:anim calcmode="lin" valueType="num">
                                      <p:cBhvr>
                                        <p:cTn id="53" dur="1000" fill="hold"/>
                                        <p:tgtEl>
                                          <p:spTgt spid="20486">
                                            <p:txEl>
                                              <p:pRg st="9" end="9"/>
                                            </p:txEl>
                                          </p:spTgt>
                                        </p:tgtEl>
                                        <p:attrNameLst>
                                          <p:attrName>ppt_h</p:attrName>
                                        </p:attrNameLst>
                                      </p:cBhvr>
                                      <p:tavLst>
                                        <p:tav tm="0">
                                          <p:val>
                                            <p:strVal val="#ppt_h"/>
                                          </p:val>
                                        </p:tav>
                                        <p:tav tm="100000">
                                          <p:val>
                                            <p:strVal val="#ppt_h"/>
                                          </p:val>
                                        </p:tav>
                                      </p:tavLst>
                                    </p:anim>
                                    <p:animEffect transition="in" filter="fade">
                                      <p:cBhvr>
                                        <p:cTn id="54" dur="1000"/>
                                        <p:tgtEl>
                                          <p:spTgt spid="20486">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6" grpId="0" uiExpand="1"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9" name="Rectangle 2"/>
          <p:cNvSpPr>
            <a:spLocks noGrp="1" noChangeArrowheads="1"/>
          </p:cNvSpPr>
          <p:nvPr>
            <p:ph type="title"/>
          </p:nvPr>
        </p:nvSpPr>
        <p:spPr/>
        <p:txBody>
          <a:bodyPr/>
          <a:lstStyle/>
          <a:p>
            <a:pPr eaLnBrk="1" hangingPunct="1"/>
            <a:r>
              <a:rPr lang="en-US" altLang="zh-CN" dirty="0"/>
              <a:t>(1) </a:t>
            </a:r>
            <a:r>
              <a:rPr lang="zh-CN" altLang="en-US" dirty="0"/>
              <a:t>破坏型</a:t>
            </a:r>
          </a:p>
        </p:txBody>
      </p:sp>
      <p:sp>
        <p:nvSpPr>
          <p:cNvPr id="21510" name="Rectangle 3"/>
          <p:cNvSpPr>
            <a:spLocks noGrp="1" noChangeArrowheads="1"/>
          </p:cNvSpPr>
          <p:nvPr>
            <p:ph type="body" idx="1"/>
          </p:nvPr>
        </p:nvSpPr>
        <p:spPr>
          <a:xfrm>
            <a:off x="677863" y="1458913"/>
            <a:ext cx="7618412" cy="4322762"/>
          </a:xfrm>
        </p:spPr>
        <p:txBody>
          <a:bodyPr/>
          <a:lstStyle/>
          <a:p>
            <a:pPr eaLnBrk="1" hangingPunct="1">
              <a:lnSpc>
                <a:spcPct val="150000"/>
              </a:lnSpc>
            </a:pPr>
            <a:r>
              <a:rPr lang="zh-CN" altLang="en-US" dirty="0"/>
              <a:t>惟一的功能就是破坏并且删除文件，如电脑上的</a:t>
            </a:r>
            <a:r>
              <a:rPr lang="en-US" altLang="zh-CN" dirty="0"/>
              <a:t>DLL</a:t>
            </a:r>
            <a:r>
              <a:rPr lang="zh-CN" altLang="en-US" dirty="0"/>
              <a:t>、</a:t>
            </a:r>
            <a:r>
              <a:rPr lang="en-US" altLang="zh-CN" dirty="0"/>
              <a:t>INI</a:t>
            </a:r>
            <a:r>
              <a:rPr lang="zh-CN" altLang="en-US" dirty="0"/>
              <a:t>、</a:t>
            </a:r>
            <a:r>
              <a:rPr lang="en-US" altLang="zh-CN" dirty="0"/>
              <a:t>EXE</a:t>
            </a:r>
            <a:r>
              <a:rPr lang="zh-CN" altLang="en-US" dirty="0"/>
              <a:t>文件或其它类型文件，造成系统损坏，用户数据被破坏。</a:t>
            </a:r>
          </a:p>
          <a:p>
            <a:pPr eaLnBrk="1" hangingPunct="1">
              <a:lnSpc>
                <a:spcPct val="150000"/>
              </a:lnSpc>
            </a:pPr>
            <a:r>
              <a:rPr lang="zh-CN" altLang="en-US" dirty="0"/>
              <a:t>功能简单，容易实现，破坏性强。</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p:txBody>
          <a:bodyPr/>
          <a:lstStyle/>
          <a:p>
            <a:r>
              <a:rPr lang="zh-CN" altLang="en-US"/>
              <a:t>内容提纲</a:t>
            </a:r>
            <a:endParaRPr lang="en-US" altLang="zh-CN">
              <a:solidFill>
                <a:schemeClr val="accent1"/>
              </a:solidFill>
            </a:endParaRPr>
          </a:p>
        </p:txBody>
      </p:sp>
      <p:sp>
        <p:nvSpPr>
          <p:cNvPr id="64543" name="Text Box 31"/>
          <p:cNvSpPr txBox="1">
            <a:spLocks noChangeArrowheads="1"/>
          </p:cNvSpPr>
          <p:nvPr/>
        </p:nvSpPr>
        <p:spPr bwMode="auto">
          <a:xfrm>
            <a:off x="1660525" y="722313"/>
            <a:ext cx="184150" cy="366712"/>
          </a:xfrm>
          <a:prstGeom prst="rect">
            <a:avLst/>
          </a:prstGeom>
          <a:noFill/>
          <a:ln w="9525">
            <a:noFill/>
            <a:miter lim="800000"/>
          </a:ln>
          <a:effectLst/>
        </p:spPr>
        <p:txBody>
          <a:bodyPr wrap="none">
            <a:spAutoFit/>
          </a:bodyPr>
          <a:lstStyle/>
          <a:p>
            <a:endParaRPr lang="zh-CN" altLang="en-US">
              <a:ea typeface="宋体" panose="02010600030101010101" pitchFamily="2" charset="-122"/>
            </a:endParaRPr>
          </a:p>
        </p:txBody>
      </p:sp>
      <p:sp>
        <p:nvSpPr>
          <p:cNvPr id="64554" name="Line 42"/>
          <p:cNvSpPr>
            <a:spLocks noChangeShapeType="1"/>
          </p:cNvSpPr>
          <p:nvPr/>
        </p:nvSpPr>
        <p:spPr bwMode="gray">
          <a:xfrm>
            <a:off x="1303338" y="3338513"/>
            <a:ext cx="6167437" cy="7937"/>
          </a:xfrm>
          <a:prstGeom prst="line">
            <a:avLst/>
          </a:prstGeom>
          <a:noFill/>
          <a:ln w="25400">
            <a:solidFill>
              <a:srgbClr val="C0C0C0"/>
            </a:solidFill>
            <a:prstDash val="sysDot"/>
            <a:round/>
            <a:tailEnd type="oval" w="med" len="med"/>
          </a:ln>
          <a:effectLst/>
        </p:spPr>
        <p:txBody>
          <a:bodyPr wrap="none" anchor="ctr"/>
          <a:lstStyle/>
          <a:p>
            <a:endParaRPr lang="zh-CN" altLang="en-US"/>
          </a:p>
        </p:txBody>
      </p:sp>
      <p:sp>
        <p:nvSpPr>
          <p:cNvPr id="64555" name="Rectangle 43"/>
          <p:cNvSpPr>
            <a:spLocks noChangeArrowheads="1"/>
          </p:cNvSpPr>
          <p:nvPr/>
        </p:nvSpPr>
        <p:spPr bwMode="gray">
          <a:xfrm rot="3419336">
            <a:off x="1030287" y="2762251"/>
            <a:ext cx="479425" cy="520700"/>
          </a:xfrm>
          <a:prstGeom prst="rect">
            <a:avLst/>
          </a:prstGeom>
          <a:solidFill>
            <a:srgbClr val="9369E7"/>
          </a:solidFill>
          <a:ln w="9525">
            <a:miter lim="800000"/>
          </a:ln>
          <a:effectLst/>
          <a:scene3d>
            <a:camera prst="legacyPerspectiveFront">
              <a:rot lat="0" lon="1500000" rev="0"/>
            </a:camera>
            <a:lightRig rig="legacyFlat4" dir="b"/>
          </a:scene3d>
          <a:sp3d extrusionH="430200" prstMaterial="legacyMatte">
            <a:bevelT w="13500" h="13500" prst="angle"/>
            <a:bevelB w="13500" h="13500" prst="angle"/>
            <a:extrusionClr>
              <a:srgbClr val="9369E7"/>
            </a:extrusionClr>
          </a:sp3d>
        </p:spPr>
        <p:txBody>
          <a:bodyPr wrap="none" anchor="ctr">
            <a:flatTx/>
          </a:bodyPr>
          <a:lstStyle/>
          <a:p>
            <a:endParaRPr lang="zh-CN" altLang="en-US"/>
          </a:p>
        </p:txBody>
      </p:sp>
      <p:sp>
        <p:nvSpPr>
          <p:cNvPr id="64557" name="Text Box 45"/>
          <p:cNvSpPr txBox="1">
            <a:spLocks noChangeArrowheads="1"/>
          </p:cNvSpPr>
          <p:nvPr/>
        </p:nvSpPr>
        <p:spPr bwMode="gray">
          <a:xfrm>
            <a:off x="1108075" y="2794000"/>
            <a:ext cx="354013" cy="457200"/>
          </a:xfrm>
          <a:prstGeom prst="rect">
            <a:avLst/>
          </a:prstGeom>
          <a:noFill/>
          <a:ln w="9525" algn="ctr">
            <a:noFill/>
            <a:miter lim="800000"/>
          </a:ln>
          <a:effectLst/>
        </p:spPr>
        <p:txBody>
          <a:bodyPr wrap="none">
            <a:spAutoFit/>
          </a:bodyPr>
          <a:lstStyle/>
          <a:p>
            <a:pPr algn="ctr" eaLnBrk="0" hangingPunct="0"/>
            <a:r>
              <a:rPr lang="en-US" altLang="zh-CN" sz="2400" b="1">
                <a:solidFill>
                  <a:schemeClr val="bg1"/>
                </a:solidFill>
                <a:ea typeface="宋体" panose="02010600030101010101" pitchFamily="2" charset="-122"/>
              </a:rPr>
              <a:t>2</a:t>
            </a:r>
          </a:p>
        </p:txBody>
      </p:sp>
      <p:sp>
        <p:nvSpPr>
          <p:cNvPr id="64569" name="Rectangle 57"/>
          <p:cNvSpPr>
            <a:spLocks noChangeArrowheads="1"/>
          </p:cNvSpPr>
          <p:nvPr/>
        </p:nvSpPr>
        <p:spPr bwMode="gray">
          <a:xfrm rot="3419336">
            <a:off x="1023937" y="3856038"/>
            <a:ext cx="479425" cy="520700"/>
          </a:xfrm>
          <a:prstGeom prst="rect">
            <a:avLst/>
          </a:prstGeom>
          <a:solidFill>
            <a:srgbClr val="669900"/>
          </a:solidFill>
          <a:ln w="9525">
            <a:miter lim="800000"/>
          </a:ln>
          <a:effectLst/>
          <a:scene3d>
            <a:camera prst="legacyPerspectiveFront">
              <a:rot lat="0" lon="1500000" rev="0"/>
            </a:camera>
            <a:lightRig rig="legacyFlat4" dir="b"/>
          </a:scene3d>
          <a:sp3d extrusionH="430200" prstMaterial="legacyMatte">
            <a:bevelT w="13500" h="13500" prst="angle"/>
            <a:bevelB w="13500" h="13500" prst="angle"/>
            <a:extrusionClr>
              <a:srgbClr val="669900"/>
            </a:extrusionClr>
          </a:sp3d>
        </p:spPr>
        <p:txBody>
          <a:bodyPr wrap="none" anchor="ctr">
            <a:flatTx/>
          </a:bodyPr>
          <a:lstStyle/>
          <a:p>
            <a:endParaRPr lang="zh-CN" altLang="en-US"/>
          </a:p>
        </p:txBody>
      </p:sp>
      <p:sp>
        <p:nvSpPr>
          <p:cNvPr id="64570" name="Text Box 58"/>
          <p:cNvSpPr txBox="1">
            <a:spLocks noChangeArrowheads="1"/>
          </p:cNvSpPr>
          <p:nvPr/>
        </p:nvSpPr>
        <p:spPr bwMode="gray">
          <a:xfrm>
            <a:off x="1839913" y="2686050"/>
            <a:ext cx="5497512" cy="579438"/>
          </a:xfrm>
          <a:prstGeom prst="rect">
            <a:avLst/>
          </a:prstGeom>
          <a:noFill/>
          <a:ln w="9525" algn="ctr">
            <a:noFill/>
            <a:miter lim="800000"/>
          </a:ln>
          <a:effectLst/>
        </p:spPr>
        <p:txBody>
          <a:bodyPr>
            <a:spAutoFit/>
          </a:bodyPr>
          <a:lstStyle/>
          <a:p>
            <a:pPr eaLnBrk="0" hangingPunct="0"/>
            <a:r>
              <a:rPr lang="zh-CN" altLang="en-US" sz="3200" b="1" dirty="0">
                <a:solidFill>
                  <a:srgbClr val="000000"/>
                </a:solidFill>
                <a:ea typeface="黑体" panose="02010609060101010101" pitchFamily="49" charset="-122"/>
              </a:rPr>
              <a:t>实现原理与攻击技术</a:t>
            </a:r>
          </a:p>
        </p:txBody>
      </p:sp>
      <p:sp>
        <p:nvSpPr>
          <p:cNvPr id="64571" name="Text Box 59"/>
          <p:cNvSpPr txBox="1">
            <a:spLocks noChangeArrowheads="1"/>
          </p:cNvSpPr>
          <p:nvPr/>
        </p:nvSpPr>
        <p:spPr bwMode="gray">
          <a:xfrm>
            <a:off x="1101725" y="3887788"/>
            <a:ext cx="354013" cy="457200"/>
          </a:xfrm>
          <a:prstGeom prst="rect">
            <a:avLst/>
          </a:prstGeom>
          <a:noFill/>
          <a:ln w="9525" algn="ctr">
            <a:noFill/>
            <a:miter lim="800000"/>
          </a:ln>
          <a:effectLst/>
        </p:spPr>
        <p:txBody>
          <a:bodyPr wrap="none">
            <a:spAutoFit/>
          </a:bodyPr>
          <a:lstStyle/>
          <a:p>
            <a:pPr algn="ctr" eaLnBrk="0" hangingPunct="0"/>
            <a:r>
              <a:rPr lang="en-US" altLang="zh-CN" sz="2400" b="1">
                <a:solidFill>
                  <a:schemeClr val="bg1"/>
                </a:solidFill>
                <a:ea typeface="宋体" panose="02010600030101010101" pitchFamily="2" charset="-122"/>
              </a:rPr>
              <a:t>3</a:t>
            </a:r>
          </a:p>
        </p:txBody>
      </p:sp>
      <p:sp>
        <p:nvSpPr>
          <p:cNvPr id="64587" name="Line 75"/>
          <p:cNvSpPr>
            <a:spLocks noChangeShapeType="1"/>
          </p:cNvSpPr>
          <p:nvPr/>
        </p:nvSpPr>
        <p:spPr bwMode="gray">
          <a:xfrm>
            <a:off x="1303338" y="4441825"/>
            <a:ext cx="6167437" cy="7938"/>
          </a:xfrm>
          <a:prstGeom prst="line">
            <a:avLst/>
          </a:prstGeom>
          <a:noFill/>
          <a:ln w="25400">
            <a:solidFill>
              <a:srgbClr val="C0C0C0"/>
            </a:solidFill>
            <a:prstDash val="sysDot"/>
            <a:round/>
            <a:tailEnd type="oval" w="med" len="med"/>
          </a:ln>
          <a:effectLst/>
        </p:spPr>
        <p:txBody>
          <a:bodyPr wrap="none" anchor="ctr"/>
          <a:lstStyle/>
          <a:p>
            <a:endParaRPr lang="zh-CN" altLang="en-US"/>
          </a:p>
        </p:txBody>
      </p:sp>
      <p:sp>
        <p:nvSpPr>
          <p:cNvPr id="64583" name="Rectangle 71"/>
          <p:cNvSpPr>
            <a:spLocks noChangeArrowheads="1"/>
          </p:cNvSpPr>
          <p:nvPr/>
        </p:nvSpPr>
        <p:spPr bwMode="gray">
          <a:xfrm rot="3419336">
            <a:off x="1028700" y="5100638"/>
            <a:ext cx="479425" cy="520700"/>
          </a:xfrm>
          <a:prstGeom prst="rect">
            <a:avLst/>
          </a:prstGeom>
          <a:solidFill>
            <a:srgbClr val="9369E7"/>
          </a:solidFill>
          <a:ln w="9525">
            <a:miter lim="800000"/>
          </a:ln>
          <a:effectLst/>
          <a:scene3d>
            <a:camera prst="legacyPerspectiveFront">
              <a:rot lat="0" lon="1500000" rev="0"/>
            </a:camera>
            <a:lightRig rig="legacyFlat4" dir="b"/>
          </a:scene3d>
          <a:sp3d extrusionH="430200" prstMaterial="legacyMatte">
            <a:bevelT w="13500" h="13500" prst="angle"/>
            <a:bevelB w="13500" h="13500" prst="angle"/>
            <a:extrusionClr>
              <a:srgbClr val="9369E7"/>
            </a:extrusionClr>
          </a:sp3d>
        </p:spPr>
        <p:txBody>
          <a:bodyPr wrap="none" anchor="ctr">
            <a:flatTx/>
          </a:bodyPr>
          <a:lstStyle/>
          <a:p>
            <a:endParaRPr lang="zh-CN" altLang="en-US"/>
          </a:p>
        </p:txBody>
      </p:sp>
      <p:sp>
        <p:nvSpPr>
          <p:cNvPr id="64584" name="Text Box 72"/>
          <p:cNvSpPr txBox="1">
            <a:spLocks noChangeArrowheads="1"/>
          </p:cNvSpPr>
          <p:nvPr/>
        </p:nvSpPr>
        <p:spPr bwMode="gray">
          <a:xfrm>
            <a:off x="1831976" y="3787775"/>
            <a:ext cx="5645150" cy="579438"/>
          </a:xfrm>
          <a:prstGeom prst="rect">
            <a:avLst/>
          </a:prstGeom>
          <a:noFill/>
          <a:ln w="9525" algn="ctr">
            <a:noFill/>
            <a:miter lim="800000"/>
          </a:ln>
          <a:effectLst/>
        </p:spPr>
        <p:txBody>
          <a:bodyPr wrap="square">
            <a:spAutoFit/>
          </a:bodyPr>
          <a:lstStyle/>
          <a:p>
            <a:pPr eaLnBrk="0" hangingPunct="0"/>
            <a:r>
              <a:rPr lang="zh-CN" altLang="en-US" sz="3200" b="1" dirty="0">
                <a:solidFill>
                  <a:srgbClr val="000000"/>
                </a:solidFill>
                <a:ea typeface="黑体" panose="02010609060101010101" pitchFamily="49" charset="-122"/>
              </a:rPr>
              <a:t>木马实例</a:t>
            </a:r>
          </a:p>
        </p:txBody>
      </p:sp>
      <p:sp>
        <p:nvSpPr>
          <p:cNvPr id="64585" name="Text Box 73"/>
          <p:cNvSpPr txBox="1">
            <a:spLocks noChangeArrowheads="1"/>
          </p:cNvSpPr>
          <p:nvPr/>
        </p:nvSpPr>
        <p:spPr bwMode="gray">
          <a:xfrm>
            <a:off x="1082675" y="5141913"/>
            <a:ext cx="354013" cy="457200"/>
          </a:xfrm>
          <a:prstGeom prst="rect">
            <a:avLst/>
          </a:prstGeom>
          <a:noFill/>
          <a:ln w="9525" algn="ctr">
            <a:noFill/>
            <a:miter lim="800000"/>
          </a:ln>
          <a:effectLst/>
        </p:spPr>
        <p:txBody>
          <a:bodyPr wrap="none">
            <a:spAutoFit/>
          </a:bodyPr>
          <a:lstStyle/>
          <a:p>
            <a:pPr algn="ctr" eaLnBrk="0" hangingPunct="0"/>
            <a:r>
              <a:rPr lang="en-US" altLang="zh-CN" sz="2400" b="1">
                <a:solidFill>
                  <a:schemeClr val="bg1"/>
                </a:solidFill>
                <a:ea typeface="宋体" panose="02010600030101010101" pitchFamily="2" charset="-122"/>
              </a:rPr>
              <a:t>4</a:t>
            </a:r>
          </a:p>
        </p:txBody>
      </p:sp>
      <p:sp>
        <p:nvSpPr>
          <p:cNvPr id="64588" name="Line 76"/>
          <p:cNvSpPr>
            <a:spLocks noChangeShapeType="1"/>
          </p:cNvSpPr>
          <p:nvPr/>
        </p:nvSpPr>
        <p:spPr bwMode="gray">
          <a:xfrm>
            <a:off x="1303338" y="5686425"/>
            <a:ext cx="6167437" cy="7938"/>
          </a:xfrm>
          <a:prstGeom prst="line">
            <a:avLst/>
          </a:prstGeom>
          <a:noFill/>
          <a:ln w="25400">
            <a:solidFill>
              <a:srgbClr val="C0C0C0"/>
            </a:solidFill>
            <a:prstDash val="sysDot"/>
            <a:round/>
            <a:tailEnd type="oval" w="med" len="med"/>
          </a:ln>
          <a:effectLst/>
        </p:spPr>
        <p:txBody>
          <a:bodyPr wrap="none" anchor="ctr"/>
          <a:lstStyle/>
          <a:p>
            <a:endParaRPr lang="zh-CN" altLang="en-US"/>
          </a:p>
        </p:txBody>
      </p:sp>
      <p:sp>
        <p:nvSpPr>
          <p:cNvPr id="64550" name="Rectangle 38"/>
          <p:cNvSpPr>
            <a:spLocks noChangeArrowheads="1"/>
          </p:cNvSpPr>
          <p:nvPr/>
        </p:nvSpPr>
        <p:spPr bwMode="gray">
          <a:xfrm rot="3419336">
            <a:off x="1030287" y="1670051"/>
            <a:ext cx="479425" cy="520700"/>
          </a:xfrm>
          <a:prstGeom prst="rect">
            <a:avLst/>
          </a:prstGeom>
          <a:solidFill>
            <a:srgbClr val="669900"/>
          </a:solidFill>
          <a:ln w="9525">
            <a:miter lim="800000"/>
          </a:ln>
          <a:effectLst/>
          <a:scene3d>
            <a:camera prst="legacyPerspectiveFront">
              <a:rot lat="0" lon="1500000" rev="0"/>
            </a:camera>
            <a:lightRig rig="legacyFlat4" dir="b"/>
          </a:scene3d>
          <a:sp3d extrusionH="430200" prstMaterial="legacyMatte">
            <a:bevelT w="13500" h="13500" prst="angle"/>
            <a:bevelB w="13500" h="13500" prst="angle"/>
            <a:extrusionClr>
              <a:srgbClr val="669900"/>
            </a:extrusionClr>
          </a:sp3d>
        </p:spPr>
        <p:txBody>
          <a:bodyPr wrap="none" anchor="ctr">
            <a:flatTx/>
          </a:bodyPr>
          <a:lstStyle/>
          <a:p>
            <a:endParaRPr lang="zh-CN" altLang="en-US"/>
          </a:p>
        </p:txBody>
      </p:sp>
      <p:sp>
        <p:nvSpPr>
          <p:cNvPr id="64551" name="Text Box 39"/>
          <p:cNvSpPr txBox="1">
            <a:spLocks noChangeArrowheads="1"/>
          </p:cNvSpPr>
          <p:nvPr/>
        </p:nvSpPr>
        <p:spPr bwMode="gray">
          <a:xfrm>
            <a:off x="1836738" y="1633538"/>
            <a:ext cx="5726112" cy="579437"/>
          </a:xfrm>
          <a:prstGeom prst="rect">
            <a:avLst/>
          </a:prstGeom>
          <a:solidFill>
            <a:srgbClr val="FFC000"/>
          </a:solidFill>
          <a:ln w="9525" algn="ctr">
            <a:noFill/>
            <a:miter lim="800000"/>
          </a:ln>
          <a:effectLst/>
        </p:spPr>
        <p:txBody>
          <a:bodyPr wrap="square">
            <a:spAutoFit/>
          </a:bodyPr>
          <a:lstStyle/>
          <a:p>
            <a:pPr eaLnBrk="0" hangingPunct="0"/>
            <a:r>
              <a:rPr lang="zh-CN" altLang="en-US" sz="3200" b="1" dirty="0">
                <a:solidFill>
                  <a:srgbClr val="000000"/>
                </a:solidFill>
                <a:ea typeface="黑体" panose="02010609060101010101" pitchFamily="49" charset="-122"/>
              </a:rPr>
              <a:t>木马的基本概念</a:t>
            </a:r>
          </a:p>
        </p:txBody>
      </p:sp>
      <p:sp>
        <p:nvSpPr>
          <p:cNvPr id="64552" name="Text Box 40"/>
          <p:cNvSpPr txBox="1">
            <a:spLocks noChangeArrowheads="1"/>
          </p:cNvSpPr>
          <p:nvPr/>
        </p:nvSpPr>
        <p:spPr bwMode="gray">
          <a:xfrm>
            <a:off x="1108075" y="1701800"/>
            <a:ext cx="354013" cy="457200"/>
          </a:xfrm>
          <a:prstGeom prst="rect">
            <a:avLst/>
          </a:prstGeom>
          <a:noFill/>
          <a:ln w="9525" algn="ctr">
            <a:noFill/>
            <a:miter lim="800000"/>
          </a:ln>
          <a:effectLst/>
        </p:spPr>
        <p:txBody>
          <a:bodyPr wrap="none">
            <a:spAutoFit/>
          </a:bodyPr>
          <a:lstStyle/>
          <a:p>
            <a:pPr algn="ctr" eaLnBrk="0" hangingPunct="0"/>
            <a:r>
              <a:rPr lang="en-US" altLang="zh-CN" sz="2400" b="1">
                <a:solidFill>
                  <a:schemeClr val="bg1"/>
                </a:solidFill>
                <a:ea typeface="宋体" panose="02010600030101010101" pitchFamily="2" charset="-122"/>
              </a:rPr>
              <a:t>1</a:t>
            </a:r>
          </a:p>
        </p:txBody>
      </p:sp>
      <p:sp>
        <p:nvSpPr>
          <p:cNvPr id="64589" name="Line 77"/>
          <p:cNvSpPr>
            <a:spLocks noChangeShapeType="1"/>
          </p:cNvSpPr>
          <p:nvPr/>
        </p:nvSpPr>
        <p:spPr bwMode="gray">
          <a:xfrm>
            <a:off x="1303338" y="2262188"/>
            <a:ext cx="6167437" cy="7937"/>
          </a:xfrm>
          <a:prstGeom prst="line">
            <a:avLst/>
          </a:prstGeom>
          <a:noFill/>
          <a:ln w="25400">
            <a:solidFill>
              <a:srgbClr val="C0C0C0"/>
            </a:solidFill>
            <a:prstDash val="sysDot"/>
            <a:round/>
            <a:tailEnd type="oval" w="med" len="med"/>
          </a:ln>
          <a:effectLst/>
        </p:spPr>
        <p:txBody>
          <a:bodyPr wrap="none" anchor="ctr"/>
          <a:lstStyle/>
          <a:p>
            <a:endParaRPr lang="zh-CN" altLang="en-US"/>
          </a:p>
        </p:txBody>
      </p:sp>
      <p:sp>
        <p:nvSpPr>
          <p:cNvPr id="64600" name="Text Box 88"/>
          <p:cNvSpPr txBox="1">
            <a:spLocks noChangeArrowheads="1"/>
          </p:cNvSpPr>
          <p:nvPr/>
        </p:nvSpPr>
        <p:spPr bwMode="gray">
          <a:xfrm>
            <a:off x="1827214" y="5018088"/>
            <a:ext cx="5611812" cy="579437"/>
          </a:xfrm>
          <a:prstGeom prst="rect">
            <a:avLst/>
          </a:prstGeom>
          <a:noFill/>
          <a:ln w="9525" algn="ctr">
            <a:noFill/>
            <a:miter lim="800000"/>
          </a:ln>
          <a:effectLst/>
        </p:spPr>
        <p:txBody>
          <a:bodyPr wrap="square">
            <a:spAutoFit/>
          </a:bodyPr>
          <a:lstStyle/>
          <a:p>
            <a:pPr eaLnBrk="0" hangingPunct="0"/>
            <a:r>
              <a:rPr lang="zh-CN" altLang="en-US" sz="3200" b="1" dirty="0">
                <a:solidFill>
                  <a:srgbClr val="000000"/>
                </a:solidFill>
                <a:ea typeface="黑体" panose="02010609060101010101" pitchFamily="49" charset="-122"/>
              </a:rPr>
              <a:t>木马防御</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3" name="Rectangle 2"/>
          <p:cNvSpPr>
            <a:spLocks noGrp="1" noChangeArrowheads="1"/>
          </p:cNvSpPr>
          <p:nvPr>
            <p:ph type="title"/>
          </p:nvPr>
        </p:nvSpPr>
        <p:spPr/>
        <p:txBody>
          <a:bodyPr/>
          <a:lstStyle/>
          <a:p>
            <a:pPr eaLnBrk="1" hangingPunct="1"/>
            <a:r>
              <a:rPr lang="en-US" altLang="zh-CN" dirty="0"/>
              <a:t>(2) </a:t>
            </a:r>
            <a:r>
              <a:rPr lang="zh-CN" altLang="en-US" dirty="0"/>
              <a:t>密码发送型</a:t>
            </a:r>
          </a:p>
        </p:txBody>
      </p:sp>
      <p:sp>
        <p:nvSpPr>
          <p:cNvPr id="22534" name="Rectangle 3"/>
          <p:cNvSpPr>
            <a:spLocks noGrp="1" noChangeArrowheads="1"/>
          </p:cNvSpPr>
          <p:nvPr>
            <p:ph type="body" idx="1"/>
          </p:nvPr>
        </p:nvSpPr>
        <p:spPr>
          <a:xfrm>
            <a:off x="650875" y="1447800"/>
            <a:ext cx="7561263" cy="4133850"/>
          </a:xfrm>
        </p:spPr>
        <p:txBody>
          <a:bodyPr/>
          <a:lstStyle/>
          <a:p>
            <a:pPr eaLnBrk="1" hangingPunct="1">
              <a:lnSpc>
                <a:spcPts val="4000"/>
              </a:lnSpc>
            </a:pPr>
            <a:r>
              <a:rPr lang="zh-CN" altLang="en-US" sz="2600" dirty="0"/>
              <a:t>找到隐藏密码并把它们发送到指定的信箱。</a:t>
            </a:r>
          </a:p>
          <a:p>
            <a:pPr lvl="1" eaLnBrk="1" hangingPunct="1">
              <a:lnSpc>
                <a:spcPts val="4000"/>
              </a:lnSpc>
            </a:pPr>
            <a:r>
              <a:rPr lang="zh-CN" altLang="en-US" sz="2200" dirty="0"/>
              <a:t>有人喜欢把自己的各种密码以文件的形式存放在计算机中，认为这样方便；还有人喜欢用</a:t>
            </a:r>
            <a:r>
              <a:rPr lang="en-US" altLang="zh-CN" sz="2200" dirty="0"/>
              <a:t>WINDOWS</a:t>
            </a:r>
            <a:r>
              <a:rPr lang="zh-CN" altLang="en-US" sz="2200" dirty="0"/>
              <a:t>提供的密码记忆功能，这样就可以不必每次都输入密码了。许多木马可以寻找到这些敏感信息，把它们送到黑客手中。</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7" name="Rectangle 2"/>
          <p:cNvSpPr>
            <a:spLocks noGrp="1" noChangeArrowheads="1"/>
          </p:cNvSpPr>
          <p:nvPr>
            <p:ph type="title"/>
          </p:nvPr>
        </p:nvSpPr>
        <p:spPr/>
        <p:txBody>
          <a:bodyPr/>
          <a:lstStyle/>
          <a:p>
            <a:pPr eaLnBrk="1" hangingPunct="1"/>
            <a:r>
              <a:rPr lang="en-US" altLang="zh-CN" dirty="0"/>
              <a:t>(3) </a:t>
            </a:r>
            <a:r>
              <a:rPr lang="zh-CN" altLang="en-US" dirty="0"/>
              <a:t>远程访问型</a:t>
            </a:r>
          </a:p>
        </p:txBody>
      </p:sp>
      <p:sp>
        <p:nvSpPr>
          <p:cNvPr id="23558" name="Rectangle 3"/>
          <p:cNvSpPr>
            <a:spLocks noGrp="1" noChangeArrowheads="1"/>
          </p:cNvSpPr>
          <p:nvPr>
            <p:ph type="body" idx="1"/>
          </p:nvPr>
        </p:nvSpPr>
        <p:spPr/>
        <p:txBody>
          <a:bodyPr/>
          <a:lstStyle/>
          <a:p>
            <a:pPr eaLnBrk="1" hangingPunct="1">
              <a:lnSpc>
                <a:spcPts val="4500"/>
              </a:lnSpc>
            </a:pPr>
            <a:r>
              <a:rPr lang="zh-CN" altLang="en-US" dirty="0"/>
              <a:t>使用这类木马，只需有人运行了服务端程序，如果客户知道了服务端的</a:t>
            </a:r>
            <a:r>
              <a:rPr lang="en-US" altLang="zh-CN" dirty="0"/>
              <a:t>IP</a:t>
            </a:r>
            <a:r>
              <a:rPr lang="zh-CN" altLang="en-US" dirty="0"/>
              <a:t>地址，就可以实现远程控制。</a:t>
            </a:r>
          </a:p>
          <a:p>
            <a:pPr lvl="1" eaLnBrk="1" hangingPunct="1">
              <a:lnSpc>
                <a:spcPts val="4500"/>
              </a:lnSpc>
            </a:pPr>
            <a:r>
              <a:rPr lang="zh-CN" altLang="en-US" dirty="0"/>
              <a:t>这类程序可以实现观察</a:t>
            </a:r>
            <a:r>
              <a:rPr lang="en-US" altLang="zh-CN" dirty="0"/>
              <a:t>"</a:t>
            </a:r>
            <a:r>
              <a:rPr lang="zh-CN" altLang="en-US" dirty="0"/>
              <a:t>受害者</a:t>
            </a:r>
            <a:r>
              <a:rPr lang="en-US" altLang="zh-CN" dirty="0"/>
              <a:t>"</a:t>
            </a:r>
            <a:r>
              <a:rPr lang="zh-CN" altLang="en-US" dirty="0"/>
              <a:t>正在干什么，当然这个程序完全可以用在正道上的，比如监视学生机的操作。 </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1" name="Rectangle 2"/>
          <p:cNvSpPr>
            <a:spLocks noGrp="1" noChangeArrowheads="1"/>
          </p:cNvSpPr>
          <p:nvPr>
            <p:ph type="title"/>
          </p:nvPr>
        </p:nvSpPr>
        <p:spPr/>
        <p:txBody>
          <a:bodyPr/>
          <a:lstStyle/>
          <a:p>
            <a:pPr eaLnBrk="1" hangingPunct="1"/>
            <a:r>
              <a:rPr lang="en-US" altLang="zh-CN" dirty="0"/>
              <a:t>(4) </a:t>
            </a:r>
            <a:r>
              <a:rPr lang="zh-CN" altLang="en-US" dirty="0"/>
              <a:t>键盘记录木马</a:t>
            </a:r>
          </a:p>
        </p:txBody>
      </p:sp>
      <p:sp>
        <p:nvSpPr>
          <p:cNvPr id="24582" name="Rectangle 3"/>
          <p:cNvSpPr>
            <a:spLocks noGrp="1" noChangeArrowheads="1"/>
          </p:cNvSpPr>
          <p:nvPr>
            <p:ph type="body" idx="1"/>
          </p:nvPr>
        </p:nvSpPr>
        <p:spPr>
          <a:xfrm>
            <a:off x="488950" y="1284288"/>
            <a:ext cx="8135938" cy="4525962"/>
          </a:xfrm>
        </p:spPr>
        <p:txBody>
          <a:bodyPr/>
          <a:lstStyle/>
          <a:p>
            <a:pPr eaLnBrk="1" hangingPunct="1">
              <a:lnSpc>
                <a:spcPts val="3800"/>
              </a:lnSpc>
            </a:pPr>
            <a:r>
              <a:rPr lang="zh-CN" altLang="en-US" sz="2800" dirty="0"/>
              <a:t>记录受害者的</a:t>
            </a:r>
            <a:r>
              <a:rPr lang="zh-CN" altLang="en-US" sz="2800" dirty="0">
                <a:solidFill>
                  <a:srgbClr val="FF0000"/>
                </a:solidFill>
              </a:rPr>
              <a:t>（硬／软）</a:t>
            </a:r>
            <a:r>
              <a:rPr lang="zh-CN" altLang="en-US" sz="2800" dirty="0"/>
              <a:t>键盘敲击并且在日志文件里查找可能的密码。</a:t>
            </a:r>
          </a:p>
          <a:p>
            <a:pPr lvl="1" eaLnBrk="1" hangingPunct="1">
              <a:lnSpc>
                <a:spcPts val="3800"/>
              </a:lnSpc>
            </a:pPr>
            <a:r>
              <a:rPr lang="zh-CN" altLang="en-US" sz="2400" dirty="0"/>
              <a:t>这种木马随着系统的启动而启动，有在线和离线记录这样的选项，分别记录你在线和离线状态下敲击键盘时的按键情况。</a:t>
            </a:r>
          </a:p>
          <a:p>
            <a:pPr lvl="1" eaLnBrk="1" hangingPunct="1">
              <a:lnSpc>
                <a:spcPts val="3800"/>
              </a:lnSpc>
            </a:pPr>
            <a:r>
              <a:rPr lang="zh-CN" altLang="en-US" sz="2400" dirty="0"/>
              <a:t>也就是说你按过什么按键，种植木马的人都知道，从这些按键中他很容易就会得到你的密码等有用信息</a:t>
            </a:r>
            <a:r>
              <a:rPr lang="en-US" altLang="zh-CN" sz="2400" dirty="0"/>
              <a:t>!</a:t>
            </a:r>
          </a:p>
          <a:p>
            <a:pPr lvl="1" eaLnBrk="1" hangingPunct="1">
              <a:lnSpc>
                <a:spcPts val="3800"/>
              </a:lnSpc>
            </a:pPr>
            <a:r>
              <a:rPr lang="zh-CN" altLang="en-US" sz="2400" dirty="0"/>
              <a:t>当然，对于这种类型的木马，邮件发送功能也是必不可少的。</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5" name="Rectangle 2"/>
          <p:cNvSpPr>
            <a:spLocks noGrp="1" noChangeArrowheads="1"/>
          </p:cNvSpPr>
          <p:nvPr>
            <p:ph type="title"/>
          </p:nvPr>
        </p:nvSpPr>
        <p:spPr/>
        <p:txBody>
          <a:bodyPr/>
          <a:lstStyle/>
          <a:p>
            <a:pPr eaLnBrk="1" hangingPunct="1"/>
            <a:r>
              <a:rPr lang="en-US" altLang="zh-CN" dirty="0"/>
              <a:t>(5) </a:t>
            </a:r>
            <a:r>
              <a:rPr lang="en-US" altLang="zh-CN" dirty="0" err="1"/>
              <a:t>DoS</a:t>
            </a:r>
            <a:r>
              <a:rPr lang="zh-CN" altLang="en-US" dirty="0"/>
              <a:t>攻击木马</a:t>
            </a:r>
          </a:p>
        </p:txBody>
      </p:sp>
      <p:sp>
        <p:nvSpPr>
          <p:cNvPr id="25606" name="Rectangle 3"/>
          <p:cNvSpPr>
            <a:spLocks noGrp="1" noChangeArrowheads="1"/>
          </p:cNvSpPr>
          <p:nvPr>
            <p:ph type="body" idx="1"/>
          </p:nvPr>
        </p:nvSpPr>
        <p:spPr>
          <a:xfrm>
            <a:off x="550863" y="1292225"/>
            <a:ext cx="7920037" cy="4464050"/>
          </a:xfrm>
        </p:spPr>
        <p:txBody>
          <a:bodyPr/>
          <a:lstStyle/>
          <a:p>
            <a:pPr eaLnBrk="1" hangingPunct="1">
              <a:lnSpc>
                <a:spcPts val="3600"/>
              </a:lnSpc>
            </a:pPr>
            <a:r>
              <a:rPr lang="zh-CN" altLang="en-US" sz="2600" dirty="0"/>
              <a:t>随着</a:t>
            </a:r>
            <a:r>
              <a:rPr lang="en-US" altLang="zh-CN" sz="2600" dirty="0" err="1"/>
              <a:t>DoS</a:t>
            </a:r>
            <a:r>
              <a:rPr lang="zh-CN" altLang="en-US" sz="2600" dirty="0"/>
              <a:t>攻击越来越广泛的应用，被用作</a:t>
            </a:r>
            <a:r>
              <a:rPr lang="en-US" altLang="zh-CN" sz="2600" dirty="0" err="1"/>
              <a:t>DoS</a:t>
            </a:r>
            <a:r>
              <a:rPr lang="zh-CN" altLang="en-US" sz="2600" dirty="0"/>
              <a:t>攻击的木马也越来越流行起来。</a:t>
            </a:r>
          </a:p>
          <a:p>
            <a:pPr lvl="1" eaLnBrk="1" hangingPunct="1">
              <a:lnSpc>
                <a:spcPts val="3600"/>
              </a:lnSpc>
            </a:pPr>
            <a:r>
              <a:rPr lang="zh-CN" altLang="en-US" sz="2200" dirty="0"/>
              <a:t>这种木马的危害不是体现在被感染计算机上，而是体现在攻击者可以利用它来攻击一台又一台计算机，给网络造成很大的伤害和带来损失。</a:t>
            </a:r>
          </a:p>
          <a:p>
            <a:pPr lvl="1" eaLnBrk="1" hangingPunct="1">
              <a:lnSpc>
                <a:spcPts val="3600"/>
              </a:lnSpc>
            </a:pPr>
            <a:r>
              <a:rPr lang="zh-CN" altLang="en-US" sz="2200" dirty="0"/>
              <a:t>还有一种类似</a:t>
            </a:r>
            <a:r>
              <a:rPr lang="en-US" altLang="zh-CN" sz="2200" dirty="0" err="1"/>
              <a:t>DoS</a:t>
            </a:r>
            <a:r>
              <a:rPr lang="zh-CN" altLang="en-US" sz="2200" dirty="0"/>
              <a:t>的木马叫做邮件炸弹木马，一旦机器被感染，木马就会随机生成各种各样主题的信件，对特定的邮箱不停地发送邮件，一直到对方瘫痪、不能接受邮件时为止。</a:t>
            </a:r>
            <a:r>
              <a:rPr lang="zh-CN" altLang="en-US" sz="1500" dirty="0"/>
              <a:t> </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9" name="Rectangle 2"/>
          <p:cNvSpPr>
            <a:spLocks noGrp="1" noChangeArrowheads="1"/>
          </p:cNvSpPr>
          <p:nvPr>
            <p:ph type="title"/>
          </p:nvPr>
        </p:nvSpPr>
        <p:spPr/>
        <p:txBody>
          <a:bodyPr/>
          <a:lstStyle/>
          <a:p>
            <a:pPr eaLnBrk="1" hangingPunct="1"/>
            <a:r>
              <a:rPr lang="en-US" altLang="zh-CN" dirty="0"/>
              <a:t>(6) </a:t>
            </a:r>
            <a:r>
              <a:rPr lang="zh-CN" altLang="en-US" dirty="0"/>
              <a:t>代理木马</a:t>
            </a:r>
          </a:p>
        </p:txBody>
      </p:sp>
      <p:sp>
        <p:nvSpPr>
          <p:cNvPr id="26630" name="Rectangle 3"/>
          <p:cNvSpPr>
            <a:spLocks noGrp="1" noChangeArrowheads="1"/>
          </p:cNvSpPr>
          <p:nvPr>
            <p:ph type="body" idx="1"/>
          </p:nvPr>
        </p:nvSpPr>
        <p:spPr>
          <a:xfrm>
            <a:off x="573088" y="1477962"/>
            <a:ext cx="7772400" cy="4560887"/>
          </a:xfrm>
        </p:spPr>
        <p:txBody>
          <a:bodyPr/>
          <a:lstStyle/>
          <a:p>
            <a:pPr eaLnBrk="1" hangingPunct="1">
              <a:lnSpc>
                <a:spcPts val="4000"/>
              </a:lnSpc>
            </a:pPr>
            <a:r>
              <a:rPr lang="zh-CN" altLang="en-US" dirty="0"/>
              <a:t>黑客在入侵的同时掩盖自己的足迹，谨防别人发现自己的身份是非常重要的。因此，给被控制的“肉鸡”种上代理木马，让其变成攻击者发动攻击的跳板，就是代理木马最重要的任务。</a:t>
            </a:r>
          </a:p>
          <a:p>
            <a:pPr eaLnBrk="1" hangingPunct="1">
              <a:lnSpc>
                <a:spcPts val="4000"/>
              </a:lnSpc>
            </a:pPr>
            <a:r>
              <a:rPr lang="zh-CN" altLang="en-US" dirty="0"/>
              <a:t>通过代理木马，攻击者可以在匿名的情况下使用</a:t>
            </a:r>
            <a:r>
              <a:rPr lang="en-US" altLang="zh-CN" dirty="0"/>
              <a:t>Telnet</a:t>
            </a:r>
            <a:r>
              <a:rPr lang="zh-CN" altLang="en-US" dirty="0"/>
              <a:t>、</a:t>
            </a:r>
            <a:r>
              <a:rPr lang="en-US" altLang="zh-CN" dirty="0"/>
              <a:t>ICQ</a:t>
            </a:r>
            <a:r>
              <a:rPr lang="zh-CN" altLang="en-US" dirty="0"/>
              <a:t>、</a:t>
            </a:r>
            <a:r>
              <a:rPr lang="en-US" altLang="zh-CN" dirty="0"/>
              <a:t>IRC</a:t>
            </a:r>
            <a:r>
              <a:rPr lang="zh-CN" altLang="en-US" dirty="0"/>
              <a:t>等程序，从而隐蔽自己的踪迹。 </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3" name="Rectangle 2"/>
          <p:cNvSpPr>
            <a:spLocks noGrp="1" noChangeArrowheads="1"/>
          </p:cNvSpPr>
          <p:nvPr>
            <p:ph type="title"/>
          </p:nvPr>
        </p:nvSpPr>
        <p:spPr/>
        <p:txBody>
          <a:bodyPr/>
          <a:lstStyle/>
          <a:p>
            <a:pPr eaLnBrk="1" hangingPunct="1"/>
            <a:r>
              <a:rPr lang="en-US" altLang="zh-CN" dirty="0"/>
              <a:t>(7) FTP</a:t>
            </a:r>
            <a:r>
              <a:rPr lang="zh-CN" altLang="en-US" dirty="0"/>
              <a:t>木马</a:t>
            </a:r>
          </a:p>
        </p:txBody>
      </p:sp>
      <p:sp>
        <p:nvSpPr>
          <p:cNvPr id="27654" name="Rectangle 3"/>
          <p:cNvSpPr>
            <a:spLocks noGrp="1" noChangeArrowheads="1"/>
          </p:cNvSpPr>
          <p:nvPr>
            <p:ph type="body" idx="1"/>
          </p:nvPr>
        </p:nvSpPr>
        <p:spPr>
          <a:xfrm>
            <a:off x="630238" y="1344612"/>
            <a:ext cx="7772400" cy="4694237"/>
          </a:xfrm>
        </p:spPr>
        <p:txBody>
          <a:bodyPr/>
          <a:lstStyle/>
          <a:p>
            <a:pPr eaLnBrk="1" hangingPunct="1">
              <a:lnSpc>
                <a:spcPct val="150000"/>
              </a:lnSpc>
            </a:pPr>
            <a:r>
              <a:rPr lang="zh-CN" altLang="en-US" dirty="0"/>
              <a:t>这种木马可能是最简单和古老的木马了，它的惟一功能就是打开</a:t>
            </a:r>
            <a:r>
              <a:rPr lang="en-US" altLang="zh-CN" dirty="0"/>
              <a:t>21</a:t>
            </a:r>
            <a:r>
              <a:rPr lang="zh-CN" altLang="en-US" dirty="0"/>
              <a:t>端口，等待用户连接。</a:t>
            </a:r>
          </a:p>
          <a:p>
            <a:pPr lvl="1" eaLnBrk="1" hangingPunct="1">
              <a:lnSpc>
                <a:spcPct val="150000"/>
              </a:lnSpc>
            </a:pPr>
            <a:r>
              <a:rPr lang="zh-CN" altLang="en-US" dirty="0"/>
              <a:t>现在新</a:t>
            </a:r>
            <a:r>
              <a:rPr lang="en-US" altLang="zh-CN" dirty="0"/>
              <a:t>FTP</a:t>
            </a:r>
            <a:r>
              <a:rPr lang="zh-CN" altLang="en-US" dirty="0"/>
              <a:t>木马还加上了密码功能，这样，只有攻击者本人才知道正确的密码，从而进入对方计算机。 </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7" name="Rectangle 2"/>
          <p:cNvSpPr>
            <a:spLocks noGrp="1" noChangeArrowheads="1"/>
          </p:cNvSpPr>
          <p:nvPr>
            <p:ph type="title"/>
          </p:nvPr>
        </p:nvSpPr>
        <p:spPr/>
        <p:txBody>
          <a:bodyPr/>
          <a:lstStyle/>
          <a:p>
            <a:pPr eaLnBrk="1" hangingPunct="1"/>
            <a:r>
              <a:rPr lang="en-US" altLang="zh-CN" dirty="0"/>
              <a:t>(8) </a:t>
            </a:r>
            <a:r>
              <a:rPr lang="zh-CN" altLang="en-US" dirty="0"/>
              <a:t>程序杀手木马</a:t>
            </a:r>
          </a:p>
        </p:txBody>
      </p:sp>
      <p:sp>
        <p:nvSpPr>
          <p:cNvPr id="28678" name="Rectangle 3"/>
          <p:cNvSpPr>
            <a:spLocks noGrp="1" noChangeArrowheads="1"/>
          </p:cNvSpPr>
          <p:nvPr>
            <p:ph type="body" idx="1"/>
          </p:nvPr>
        </p:nvSpPr>
        <p:spPr>
          <a:xfrm>
            <a:off x="592138" y="1382712"/>
            <a:ext cx="7772400" cy="4789487"/>
          </a:xfrm>
        </p:spPr>
        <p:txBody>
          <a:bodyPr/>
          <a:lstStyle/>
          <a:p>
            <a:pPr eaLnBrk="1" hangingPunct="1">
              <a:lnSpc>
                <a:spcPts val="4200"/>
              </a:lnSpc>
            </a:pPr>
            <a:r>
              <a:rPr lang="zh-CN" altLang="en-US" dirty="0"/>
              <a:t>上面的木马功能虽然形形色色，不过到了对方机器上要发挥自己的作用，还要过防木马软件这一关才行。常见的防木马软件有</a:t>
            </a:r>
            <a:r>
              <a:rPr lang="en-US" altLang="zh-CN" dirty="0" err="1"/>
              <a:t>ZoneAlarm</a:t>
            </a:r>
            <a:r>
              <a:rPr lang="zh-CN" altLang="en-US" dirty="0"/>
              <a:t>、</a:t>
            </a:r>
            <a:r>
              <a:rPr lang="en-US" altLang="zh-CN" dirty="0"/>
              <a:t>Norton Anti-Virus</a:t>
            </a:r>
            <a:r>
              <a:rPr lang="zh-CN" altLang="en-US" dirty="0"/>
              <a:t>等。</a:t>
            </a:r>
          </a:p>
          <a:p>
            <a:pPr eaLnBrk="1" hangingPunct="1">
              <a:lnSpc>
                <a:spcPts val="4200"/>
              </a:lnSpc>
            </a:pPr>
            <a:r>
              <a:rPr lang="zh-CN" altLang="en-US" dirty="0"/>
              <a:t>程序杀手木马的功能就是关闭对方机器上运行的这类程序，让其他的木马更好地发挥作用。 </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01" name="Rectangle 2"/>
          <p:cNvSpPr>
            <a:spLocks noGrp="1" noChangeArrowheads="1"/>
          </p:cNvSpPr>
          <p:nvPr>
            <p:ph type="title"/>
          </p:nvPr>
        </p:nvSpPr>
        <p:spPr/>
        <p:txBody>
          <a:bodyPr/>
          <a:lstStyle/>
          <a:p>
            <a:pPr eaLnBrk="1" hangingPunct="1"/>
            <a:r>
              <a:rPr lang="en-US" altLang="zh-CN" dirty="0"/>
              <a:t>(9) </a:t>
            </a:r>
            <a:r>
              <a:rPr lang="zh-CN" altLang="en-US" dirty="0"/>
              <a:t>反弹端口型木马</a:t>
            </a:r>
          </a:p>
        </p:txBody>
      </p:sp>
      <p:sp>
        <p:nvSpPr>
          <p:cNvPr id="29702" name="Rectangle 3"/>
          <p:cNvSpPr>
            <a:spLocks noGrp="1" noChangeArrowheads="1"/>
          </p:cNvSpPr>
          <p:nvPr>
            <p:ph type="body" idx="1"/>
          </p:nvPr>
        </p:nvSpPr>
        <p:spPr>
          <a:xfrm>
            <a:off x="555625" y="1404938"/>
            <a:ext cx="7848600" cy="4286250"/>
          </a:xfrm>
        </p:spPr>
        <p:txBody>
          <a:bodyPr/>
          <a:lstStyle/>
          <a:p>
            <a:pPr eaLnBrk="1" hangingPunct="1">
              <a:lnSpc>
                <a:spcPct val="150000"/>
              </a:lnSpc>
            </a:pPr>
            <a:r>
              <a:rPr lang="zh-CN" altLang="en-US" sz="2800" dirty="0"/>
              <a:t>木马开发者在分析了防火墙的特性后发现：防火墙对于进入的链接往往会进行非常严格的过滤，但是对于出去的链接却疏于防范。</a:t>
            </a:r>
          </a:p>
          <a:p>
            <a:pPr eaLnBrk="1" hangingPunct="1">
              <a:lnSpc>
                <a:spcPct val="150000"/>
              </a:lnSpc>
            </a:pPr>
            <a:r>
              <a:rPr lang="zh-CN" altLang="en-US" sz="2800" dirty="0"/>
              <a:t>于是，与一般的普通木马相反，反弹端口型木马的服务端 </a:t>
            </a:r>
            <a:r>
              <a:rPr lang="en-US" altLang="zh-CN" sz="2800" dirty="0"/>
              <a:t>(</a:t>
            </a:r>
            <a:r>
              <a:rPr lang="zh-CN" altLang="en-US" sz="2800" dirty="0"/>
              <a:t>被控制端</a:t>
            </a:r>
            <a:r>
              <a:rPr lang="en-US" altLang="zh-CN" sz="2800" dirty="0"/>
              <a:t>)</a:t>
            </a:r>
            <a:r>
              <a:rPr lang="zh-CN" altLang="en-US" sz="2800" dirty="0"/>
              <a:t>使用</a:t>
            </a:r>
            <a:r>
              <a:rPr lang="zh-CN" altLang="en-US" sz="2800" dirty="0">
                <a:solidFill>
                  <a:srgbClr val="FF0000"/>
                </a:solidFill>
              </a:rPr>
              <a:t>主动端口</a:t>
            </a:r>
            <a:r>
              <a:rPr lang="zh-CN" altLang="en-US" sz="2800" dirty="0"/>
              <a:t>，客户端 </a:t>
            </a:r>
            <a:r>
              <a:rPr lang="en-US" altLang="zh-CN" sz="2800" dirty="0"/>
              <a:t>(</a:t>
            </a:r>
            <a:r>
              <a:rPr lang="zh-CN" altLang="en-US" sz="2800" dirty="0"/>
              <a:t>控制端</a:t>
            </a:r>
            <a:r>
              <a:rPr lang="en-US" altLang="zh-CN" sz="2800" dirty="0"/>
              <a:t>)</a:t>
            </a:r>
            <a:r>
              <a:rPr lang="zh-CN" altLang="en-US" sz="2800" dirty="0"/>
              <a:t>使用</a:t>
            </a:r>
            <a:r>
              <a:rPr lang="zh-CN" altLang="en-US" sz="2800" dirty="0">
                <a:solidFill>
                  <a:srgbClr val="FF0000"/>
                </a:solidFill>
              </a:rPr>
              <a:t>被动端口</a:t>
            </a:r>
            <a:r>
              <a:rPr lang="zh-CN" altLang="en-US" sz="2800" dirty="0"/>
              <a:t>。</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标题 1"/>
          <p:cNvSpPr>
            <a:spLocks noGrp="1"/>
          </p:cNvSpPr>
          <p:nvPr>
            <p:ph type="title"/>
          </p:nvPr>
        </p:nvSpPr>
        <p:spPr/>
        <p:txBody>
          <a:bodyPr/>
          <a:lstStyle/>
          <a:p>
            <a:r>
              <a:rPr lang="zh-CN" altLang="en-US" dirty="0"/>
              <a:t>反弹端口型木马</a:t>
            </a:r>
          </a:p>
        </p:txBody>
      </p:sp>
      <p:sp>
        <p:nvSpPr>
          <p:cNvPr id="30723" name="内容占位符 2"/>
          <p:cNvSpPr>
            <a:spLocks noGrp="1"/>
          </p:cNvSpPr>
          <p:nvPr>
            <p:ph idx="1"/>
          </p:nvPr>
        </p:nvSpPr>
        <p:spPr>
          <a:xfrm>
            <a:off x="630238" y="1306513"/>
            <a:ext cx="7772400" cy="4627562"/>
          </a:xfrm>
        </p:spPr>
        <p:txBody>
          <a:bodyPr/>
          <a:lstStyle/>
          <a:p>
            <a:pPr eaLnBrk="1" hangingPunct="1">
              <a:lnSpc>
                <a:spcPts val="4000"/>
              </a:lnSpc>
            </a:pPr>
            <a:r>
              <a:rPr lang="zh-CN" altLang="en-US" sz="2800" dirty="0"/>
              <a:t>反弹端口木马定时监测控制端的存在，发现控制端上线，立即弹出端口主动连结控制端打开的被动端口；为了隐蔽起见，控制端的被动端口一般开在</a:t>
            </a:r>
            <a:r>
              <a:rPr lang="en-US" altLang="zh-CN" sz="2800" dirty="0"/>
              <a:t>80</a:t>
            </a:r>
            <a:r>
              <a:rPr lang="zh-CN" altLang="en-US" sz="2800" dirty="0"/>
              <a:t>，即使用户使用扫描软件检查自己的端口，发现类似</a:t>
            </a:r>
          </a:p>
          <a:p>
            <a:pPr eaLnBrk="1" hangingPunct="1">
              <a:lnSpc>
                <a:spcPts val="4000"/>
              </a:lnSpc>
              <a:buFont typeface="Wingdings" panose="05000000000000000000" pitchFamily="2" charset="2"/>
              <a:buNone/>
            </a:pPr>
            <a:r>
              <a:rPr lang="zh-CN" altLang="en-US" sz="2800" dirty="0"/>
              <a:t>	</a:t>
            </a:r>
            <a:r>
              <a:rPr lang="en-US" altLang="zh-CN" sz="2000" dirty="0"/>
              <a:t>TCP UserIP:1026 ControllerIP:80 ESTABLISHED</a:t>
            </a:r>
          </a:p>
          <a:p>
            <a:pPr eaLnBrk="1" hangingPunct="1">
              <a:lnSpc>
                <a:spcPts val="4000"/>
              </a:lnSpc>
              <a:buFont typeface="Wingdings" panose="05000000000000000000" pitchFamily="2" charset="2"/>
              <a:buNone/>
            </a:pPr>
            <a:r>
              <a:rPr lang="en-US" altLang="zh-CN" sz="2800" dirty="0"/>
              <a:t>	</a:t>
            </a:r>
            <a:r>
              <a:rPr lang="zh-CN" altLang="en-US" sz="2800" dirty="0"/>
              <a:t>的情况，稍微疏忽一点，你就会以为是自己在浏览网页。 </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2636838" y="2876550"/>
            <a:ext cx="4554537" cy="958850"/>
          </a:xfrm>
        </p:spPr>
        <p:txBody>
          <a:bodyPr/>
          <a:lstStyle/>
          <a:p>
            <a:r>
              <a:rPr lang="zh-CN" altLang="en-US" dirty="0">
                <a:solidFill>
                  <a:srgbClr val="C00000"/>
                </a:solidFill>
              </a:rPr>
              <a:t>三、特点</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2274888" y="2895600"/>
            <a:ext cx="5659437" cy="958850"/>
          </a:xfrm>
        </p:spPr>
        <p:txBody>
          <a:bodyPr/>
          <a:lstStyle/>
          <a:p>
            <a:r>
              <a:rPr lang="zh-CN" altLang="en-US" dirty="0">
                <a:solidFill>
                  <a:srgbClr val="C00000"/>
                </a:solidFill>
              </a:rPr>
              <a:t>一、定义</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9" name="Rectangle 2"/>
          <p:cNvSpPr>
            <a:spLocks noGrp="1" noChangeArrowheads="1"/>
          </p:cNvSpPr>
          <p:nvPr>
            <p:ph type="title"/>
          </p:nvPr>
        </p:nvSpPr>
        <p:spPr/>
        <p:txBody>
          <a:bodyPr/>
          <a:lstStyle/>
          <a:p>
            <a:pPr eaLnBrk="1" hangingPunct="1"/>
            <a:r>
              <a:rPr lang="zh-CN" altLang="en-US" dirty="0"/>
              <a:t>木马的特点</a:t>
            </a:r>
          </a:p>
        </p:txBody>
      </p:sp>
      <p:sp>
        <p:nvSpPr>
          <p:cNvPr id="31750" name="Rectangle 3"/>
          <p:cNvSpPr>
            <a:spLocks noGrp="1" noChangeArrowheads="1"/>
          </p:cNvSpPr>
          <p:nvPr>
            <p:ph type="body" idx="1"/>
          </p:nvPr>
        </p:nvSpPr>
        <p:spPr>
          <a:xfrm>
            <a:off x="620713" y="1316037"/>
            <a:ext cx="7772400" cy="4694237"/>
          </a:xfrm>
        </p:spPr>
        <p:txBody>
          <a:bodyPr/>
          <a:lstStyle/>
          <a:p>
            <a:pPr eaLnBrk="1" hangingPunct="1">
              <a:lnSpc>
                <a:spcPts val="3800"/>
              </a:lnSpc>
            </a:pPr>
            <a:r>
              <a:rPr lang="zh-CN" altLang="en-US" dirty="0"/>
              <a:t>一个典型的特洛伊木马（程序）通常具有以下四个特点：</a:t>
            </a:r>
          </a:p>
          <a:p>
            <a:pPr lvl="1" eaLnBrk="1" hangingPunct="1">
              <a:lnSpc>
                <a:spcPts val="3800"/>
              </a:lnSpc>
            </a:pPr>
            <a:r>
              <a:rPr lang="zh-CN" altLang="en-US" dirty="0">
                <a:solidFill>
                  <a:srgbClr val="FF0000"/>
                </a:solidFill>
              </a:rPr>
              <a:t>有效性</a:t>
            </a:r>
          </a:p>
          <a:p>
            <a:pPr lvl="1" eaLnBrk="1" hangingPunct="1">
              <a:lnSpc>
                <a:spcPts val="3800"/>
              </a:lnSpc>
            </a:pPr>
            <a:r>
              <a:rPr lang="zh-CN" altLang="en-US" dirty="0">
                <a:solidFill>
                  <a:srgbClr val="FF0000"/>
                </a:solidFill>
              </a:rPr>
              <a:t>隐蔽性</a:t>
            </a:r>
          </a:p>
          <a:p>
            <a:pPr lvl="1" eaLnBrk="1" hangingPunct="1">
              <a:lnSpc>
                <a:spcPts val="3800"/>
              </a:lnSpc>
            </a:pPr>
            <a:r>
              <a:rPr lang="zh-CN" altLang="en-US" dirty="0">
                <a:solidFill>
                  <a:srgbClr val="FF0000"/>
                </a:solidFill>
              </a:rPr>
              <a:t>顽固性</a:t>
            </a:r>
          </a:p>
          <a:p>
            <a:pPr lvl="1" eaLnBrk="1" hangingPunct="1">
              <a:lnSpc>
                <a:spcPts val="3800"/>
              </a:lnSpc>
            </a:pPr>
            <a:r>
              <a:rPr lang="zh-CN" altLang="en-US" dirty="0">
                <a:solidFill>
                  <a:srgbClr val="FF0000"/>
                </a:solidFill>
              </a:rPr>
              <a:t>易植入性</a:t>
            </a:r>
          </a:p>
          <a:p>
            <a:pPr eaLnBrk="1" hangingPunct="1">
              <a:lnSpc>
                <a:spcPts val="3800"/>
              </a:lnSpc>
            </a:pPr>
            <a:r>
              <a:rPr lang="zh-CN" altLang="en-US" dirty="0"/>
              <a:t>一个木马的危害大小和清除难易程度可以从这四个方面来加以评估。</a:t>
            </a:r>
          </a:p>
          <a:p>
            <a:pPr lvl="1" eaLnBrk="1" hangingPunct="1">
              <a:lnSpc>
                <a:spcPts val="3800"/>
              </a:lnSpc>
            </a:pPr>
            <a:endParaRPr lang="en-US" altLang="zh-CN"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3" name="Rectangle 2"/>
          <p:cNvSpPr>
            <a:spLocks noGrp="1" noChangeArrowheads="1"/>
          </p:cNvSpPr>
          <p:nvPr>
            <p:ph type="title"/>
          </p:nvPr>
        </p:nvSpPr>
        <p:spPr/>
        <p:txBody>
          <a:bodyPr/>
          <a:lstStyle/>
          <a:p>
            <a:pPr marL="685800" indent="-685800" eaLnBrk="1" hangingPunct="1"/>
            <a:r>
              <a:rPr lang="zh-CN" altLang="en-US"/>
              <a:t>有效性</a:t>
            </a:r>
          </a:p>
        </p:txBody>
      </p:sp>
      <p:sp>
        <p:nvSpPr>
          <p:cNvPr id="32774" name="Rectangle 3"/>
          <p:cNvSpPr>
            <a:spLocks noGrp="1" noChangeArrowheads="1"/>
          </p:cNvSpPr>
          <p:nvPr>
            <p:ph type="body" idx="1"/>
          </p:nvPr>
        </p:nvSpPr>
        <p:spPr>
          <a:xfrm>
            <a:off x="546100" y="1382713"/>
            <a:ext cx="7848600" cy="3743325"/>
          </a:xfrm>
        </p:spPr>
        <p:txBody>
          <a:bodyPr/>
          <a:lstStyle/>
          <a:p>
            <a:pPr eaLnBrk="1" hangingPunct="1">
              <a:lnSpc>
                <a:spcPts val="4000"/>
              </a:lnSpc>
            </a:pPr>
            <a:r>
              <a:rPr lang="zh-CN" altLang="en-US" sz="2600" dirty="0"/>
              <a:t>由于木马常常构成网络入侵方法中的一个重要内容，它运行在目标机器上就必须能够实现入侵者的某些企图。因此有效性就是指入侵的木马能够与其控制端（入侵者）建立某种有效联系，从而能够充分控制目标机器并窃取其中的敏感信息。</a:t>
            </a:r>
            <a:endParaRPr lang="en-US" altLang="zh-CN" sz="2600"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7" name="Rectangle 2"/>
          <p:cNvSpPr>
            <a:spLocks noGrp="1" noChangeArrowheads="1"/>
          </p:cNvSpPr>
          <p:nvPr>
            <p:ph type="title"/>
          </p:nvPr>
        </p:nvSpPr>
        <p:spPr/>
        <p:txBody>
          <a:bodyPr/>
          <a:lstStyle/>
          <a:p>
            <a:pPr marL="685800" indent="-685800" eaLnBrk="1" hangingPunct="1"/>
            <a:r>
              <a:rPr lang="zh-CN" altLang="en-US"/>
              <a:t>隐蔽性</a:t>
            </a:r>
          </a:p>
        </p:txBody>
      </p:sp>
      <p:sp>
        <p:nvSpPr>
          <p:cNvPr id="33798" name="Rectangle 3"/>
          <p:cNvSpPr>
            <a:spLocks noGrp="1" noChangeArrowheads="1"/>
          </p:cNvSpPr>
          <p:nvPr>
            <p:ph type="body" idx="1"/>
          </p:nvPr>
        </p:nvSpPr>
        <p:spPr/>
        <p:txBody>
          <a:bodyPr/>
          <a:lstStyle/>
          <a:p>
            <a:pPr eaLnBrk="1" hangingPunct="1">
              <a:lnSpc>
                <a:spcPts val="3800"/>
              </a:lnSpc>
            </a:pPr>
            <a:r>
              <a:rPr lang="zh-CN" altLang="en-US" dirty="0"/>
              <a:t>木马必须有能力长期潜伏于目标机器中而不被发现。</a:t>
            </a:r>
          </a:p>
          <a:p>
            <a:pPr lvl="1" eaLnBrk="1" hangingPunct="1">
              <a:lnSpc>
                <a:spcPts val="3800"/>
              </a:lnSpc>
            </a:pPr>
            <a:r>
              <a:rPr lang="zh-CN" altLang="en-US" dirty="0"/>
              <a:t>一个隐蔽性差的木马往往会很容易暴露自己，进而被杀毒（或杀马）软件，甚至用户手工检查出来，这样将使得这类木马变得毫无价值。</a:t>
            </a:r>
          </a:p>
          <a:p>
            <a:pPr lvl="1" eaLnBrk="1" hangingPunct="1">
              <a:lnSpc>
                <a:spcPts val="3800"/>
              </a:lnSpc>
            </a:pPr>
            <a:r>
              <a:rPr lang="zh-CN" altLang="en-US" dirty="0"/>
              <a:t>隐蔽性是木马的生命。 </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21" name="Rectangle 2"/>
          <p:cNvSpPr>
            <a:spLocks noGrp="1" noChangeArrowheads="1"/>
          </p:cNvSpPr>
          <p:nvPr>
            <p:ph type="title"/>
          </p:nvPr>
        </p:nvSpPr>
        <p:spPr/>
        <p:txBody>
          <a:bodyPr/>
          <a:lstStyle/>
          <a:p>
            <a:pPr eaLnBrk="1" hangingPunct="1"/>
            <a:r>
              <a:rPr lang="zh-CN" altLang="en-US"/>
              <a:t>顽固性 </a:t>
            </a:r>
          </a:p>
        </p:txBody>
      </p:sp>
      <p:sp>
        <p:nvSpPr>
          <p:cNvPr id="34822" name="Rectangle 3"/>
          <p:cNvSpPr>
            <a:spLocks noGrp="1" noChangeArrowheads="1"/>
          </p:cNvSpPr>
          <p:nvPr>
            <p:ph type="body" idx="1"/>
          </p:nvPr>
        </p:nvSpPr>
        <p:spPr/>
        <p:txBody>
          <a:bodyPr/>
          <a:lstStyle/>
          <a:p>
            <a:pPr eaLnBrk="1" hangingPunct="1">
              <a:lnSpc>
                <a:spcPts val="4000"/>
              </a:lnSpc>
            </a:pPr>
            <a:r>
              <a:rPr lang="zh-CN" altLang="en-US" dirty="0"/>
              <a:t>当木马被检查出来（失去隐蔽性）之后，为继续确保其入侵有效性，木马往往还具有另一个重要特性</a:t>
            </a:r>
            <a:r>
              <a:rPr lang="en-US" altLang="zh-CN" dirty="0">
                <a:latin typeface="Arial" panose="020B0604020202020204" pitchFamily="34" charset="0"/>
              </a:rPr>
              <a:t>——</a:t>
            </a:r>
            <a:r>
              <a:rPr lang="zh-CN" altLang="en-US" dirty="0"/>
              <a:t>顽固性。</a:t>
            </a:r>
          </a:p>
          <a:p>
            <a:pPr lvl="1" eaLnBrk="1" hangingPunct="1">
              <a:lnSpc>
                <a:spcPts val="4000"/>
              </a:lnSpc>
            </a:pPr>
            <a:r>
              <a:rPr lang="zh-CN" altLang="en-US" dirty="0"/>
              <a:t>木马顽固性就是指有效清除木马的难易程度。若一个木马在检查出来之后，仍然无法将其一次性有效清除，那么该木马就具有较强的顽固性。</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5" name="Rectangle 2"/>
          <p:cNvSpPr>
            <a:spLocks noGrp="1" noChangeArrowheads="1"/>
          </p:cNvSpPr>
          <p:nvPr>
            <p:ph type="title"/>
          </p:nvPr>
        </p:nvSpPr>
        <p:spPr/>
        <p:txBody>
          <a:bodyPr/>
          <a:lstStyle/>
          <a:p>
            <a:pPr marL="685800" indent="-685800" eaLnBrk="1" hangingPunct="1"/>
            <a:r>
              <a:rPr lang="zh-CN" altLang="en-US"/>
              <a:t>易植入性</a:t>
            </a:r>
          </a:p>
        </p:txBody>
      </p:sp>
      <p:sp>
        <p:nvSpPr>
          <p:cNvPr id="35846" name="Rectangle 3"/>
          <p:cNvSpPr>
            <a:spLocks noGrp="1" noChangeArrowheads="1"/>
          </p:cNvSpPr>
          <p:nvPr>
            <p:ph type="body" idx="1"/>
          </p:nvPr>
        </p:nvSpPr>
        <p:spPr>
          <a:xfrm>
            <a:off x="544513" y="1382713"/>
            <a:ext cx="7772400" cy="4779962"/>
          </a:xfrm>
        </p:spPr>
        <p:txBody>
          <a:bodyPr/>
          <a:lstStyle/>
          <a:p>
            <a:pPr eaLnBrk="1" hangingPunct="1">
              <a:lnSpc>
                <a:spcPts val="3800"/>
              </a:lnSpc>
            </a:pPr>
            <a:r>
              <a:rPr lang="zh-CN" altLang="en-US" sz="2600" dirty="0"/>
              <a:t>任何木马必须首先能够进入目标机器，因此易植入性就成为木马有效性的先决条件。</a:t>
            </a:r>
          </a:p>
          <a:p>
            <a:pPr eaLnBrk="1" hangingPunct="1">
              <a:lnSpc>
                <a:spcPts val="3800"/>
              </a:lnSpc>
            </a:pPr>
            <a:r>
              <a:rPr lang="zh-CN" altLang="en-US" sz="2600" dirty="0"/>
              <a:t>欺骗是自木马诞生起最常见的植入手段，因此各种好用的小功能软件就成为木马常用的栖息地。</a:t>
            </a:r>
          </a:p>
          <a:p>
            <a:pPr eaLnBrk="1" hangingPunct="1">
              <a:lnSpc>
                <a:spcPts val="3800"/>
              </a:lnSpc>
            </a:pPr>
            <a:r>
              <a:rPr lang="zh-CN" altLang="en-US" sz="2600" dirty="0"/>
              <a:t>利用系统漏洞进行木马植入也是木马入侵的一类重要途径。</a:t>
            </a:r>
          </a:p>
          <a:p>
            <a:pPr eaLnBrk="1" hangingPunct="1">
              <a:lnSpc>
                <a:spcPts val="3800"/>
              </a:lnSpc>
            </a:pPr>
            <a:r>
              <a:rPr lang="zh-CN" altLang="en-US" sz="2600" dirty="0"/>
              <a:t>目前木马技术与蠕虫技术的结合使得木马具有类似蠕虫的传播性，这也就极大提高了木马的易植入性。 </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3" name="Rectangle 2"/>
          <p:cNvSpPr>
            <a:spLocks noGrp="1" noChangeArrowheads="1"/>
          </p:cNvSpPr>
          <p:nvPr>
            <p:ph type="title"/>
          </p:nvPr>
        </p:nvSpPr>
        <p:spPr/>
        <p:txBody>
          <a:bodyPr/>
          <a:lstStyle/>
          <a:p>
            <a:pPr eaLnBrk="1" hangingPunct="1"/>
            <a:r>
              <a:rPr lang="zh-CN" altLang="en-US" dirty="0"/>
              <a:t>其它特点：自动运行</a:t>
            </a:r>
          </a:p>
        </p:txBody>
      </p:sp>
      <p:sp>
        <p:nvSpPr>
          <p:cNvPr id="37894" name="Rectangle 3"/>
          <p:cNvSpPr>
            <a:spLocks noGrp="1" noChangeArrowheads="1"/>
          </p:cNvSpPr>
          <p:nvPr>
            <p:ph type="body" idx="1"/>
          </p:nvPr>
        </p:nvSpPr>
        <p:spPr/>
        <p:txBody>
          <a:bodyPr/>
          <a:lstStyle/>
          <a:p>
            <a:pPr eaLnBrk="1" hangingPunct="1">
              <a:lnSpc>
                <a:spcPct val="150000"/>
              </a:lnSpc>
            </a:pPr>
            <a:r>
              <a:rPr lang="zh-CN" altLang="en-US" dirty="0"/>
              <a:t>通常木马程序通过修改系统的配置文件或注册表文件，在目标系统启动时就自动加载运行。</a:t>
            </a:r>
          </a:p>
          <a:p>
            <a:pPr eaLnBrk="1" hangingPunct="1">
              <a:lnSpc>
                <a:spcPct val="150000"/>
              </a:lnSpc>
            </a:pPr>
            <a:r>
              <a:rPr lang="zh-CN" altLang="en-US" dirty="0"/>
              <a:t>这种自动加载运行不需要客户端干预，同时也不会被目标系统用户所觉察。</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7" name="Rectangle 2"/>
          <p:cNvSpPr>
            <a:spLocks noGrp="1" noChangeArrowheads="1"/>
          </p:cNvSpPr>
          <p:nvPr>
            <p:ph type="title"/>
          </p:nvPr>
        </p:nvSpPr>
        <p:spPr/>
        <p:txBody>
          <a:bodyPr/>
          <a:lstStyle/>
          <a:p>
            <a:pPr eaLnBrk="1" hangingPunct="1"/>
            <a:r>
              <a:rPr lang="zh-CN" altLang="en-US" dirty="0"/>
              <a:t>其它特点：欺骗性</a:t>
            </a:r>
          </a:p>
        </p:txBody>
      </p:sp>
      <p:sp>
        <p:nvSpPr>
          <p:cNvPr id="38918" name="Rectangle 3"/>
          <p:cNvSpPr>
            <a:spLocks noGrp="1" noChangeArrowheads="1"/>
          </p:cNvSpPr>
          <p:nvPr>
            <p:ph type="body" idx="1"/>
          </p:nvPr>
        </p:nvSpPr>
        <p:spPr>
          <a:xfrm>
            <a:off x="527050" y="1458913"/>
            <a:ext cx="7704138" cy="4381500"/>
          </a:xfrm>
        </p:spPr>
        <p:txBody>
          <a:bodyPr/>
          <a:lstStyle/>
          <a:p>
            <a:pPr eaLnBrk="1" hangingPunct="1">
              <a:lnSpc>
                <a:spcPts val="4000"/>
              </a:lnSpc>
            </a:pPr>
            <a:r>
              <a:rPr lang="zh-CN" altLang="en-US" dirty="0"/>
              <a:t>木马程序要达到其长期隐蔽的目的，就必需采取各种各样的欺骗手段，欺骗目标系统用户，以防被发现。</a:t>
            </a:r>
          </a:p>
          <a:p>
            <a:pPr eaLnBrk="1" hangingPunct="1">
              <a:lnSpc>
                <a:spcPts val="4000"/>
              </a:lnSpc>
            </a:pPr>
            <a:r>
              <a:rPr lang="zh-CN" altLang="en-US" dirty="0"/>
              <a:t>比如木马程序经常会采用一种文件名的欺骗手段，如</a:t>
            </a:r>
            <a:r>
              <a:rPr lang="en-US" altLang="zh-CN" dirty="0" err="1"/>
              <a:t>exploer</a:t>
            </a:r>
            <a:r>
              <a:rPr lang="zh-CN" altLang="en-US" dirty="0"/>
              <a:t>这样的文件名，以此来与系统中的合法程序</a:t>
            </a:r>
            <a:r>
              <a:rPr lang="en-US" altLang="zh-CN" dirty="0"/>
              <a:t>explorer</a:t>
            </a:r>
            <a:r>
              <a:rPr lang="zh-CN" altLang="en-US" dirty="0"/>
              <a:t>相混淆。</a:t>
            </a:r>
          </a:p>
          <a:p>
            <a:pPr eaLnBrk="1" hangingPunct="1">
              <a:lnSpc>
                <a:spcPts val="4000"/>
              </a:lnSpc>
            </a:pPr>
            <a:r>
              <a:rPr lang="zh-CN" altLang="en-US" dirty="0"/>
              <a:t>木马的编制者还在不断制造新的欺骗的手段，花样层出不穷，让人防不胜防。</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日期占位符 3"/>
          <p:cNvSpPr>
            <a:spLocks noGrp="1"/>
          </p:cNvSpPr>
          <p:nvPr>
            <p:ph type="dt" sz="quarter" idx="4294967295"/>
          </p:nvPr>
        </p:nvSpPr>
        <p:spPr>
          <a:xfrm>
            <a:off x="609600" y="6245225"/>
            <a:ext cx="1981200" cy="476250"/>
          </a:xfrm>
          <a:prstGeom prst="rect">
            <a:avLst/>
          </a:prstGeom>
          <a:noFill/>
        </p:spPr>
        <p:txBody>
          <a:bodyPr/>
          <a:lstStyle/>
          <a:p>
            <a:fld id="{433A0AF1-FF1D-4F67-9907-1BE177B067BB}" type="datetime1">
              <a:rPr lang="zh-CN" altLang="en-US" smtClean="0"/>
              <a:t>2021/11/4</a:t>
            </a:fld>
            <a:endParaRPr lang="en-US" altLang="zh-CN"/>
          </a:p>
        </p:txBody>
      </p:sp>
      <p:sp>
        <p:nvSpPr>
          <p:cNvPr id="39939" name="页脚占位符 4"/>
          <p:cNvSpPr>
            <a:spLocks noGrp="1"/>
          </p:cNvSpPr>
          <p:nvPr>
            <p:ph type="ftr" sz="quarter" idx="4294967295"/>
          </p:nvPr>
        </p:nvSpPr>
        <p:spPr>
          <a:xfrm>
            <a:off x="3124200" y="6245225"/>
            <a:ext cx="2895600" cy="476250"/>
          </a:xfrm>
          <a:prstGeom prst="rect">
            <a:avLst/>
          </a:prstGeom>
          <a:noFill/>
        </p:spPr>
        <p:txBody>
          <a:bodyPr/>
          <a:lstStyle/>
          <a:p>
            <a:r>
              <a:rPr lang="en-US" altLang="zh-CN"/>
              <a:t>网络入侵与防范讲义</a:t>
            </a:r>
          </a:p>
        </p:txBody>
      </p:sp>
      <p:sp>
        <p:nvSpPr>
          <p:cNvPr id="39940" name="灯片编号占位符 5"/>
          <p:cNvSpPr>
            <a:spLocks noGrp="1"/>
          </p:cNvSpPr>
          <p:nvPr>
            <p:ph type="sldNum" sz="quarter" idx="4294967295"/>
          </p:nvPr>
        </p:nvSpPr>
        <p:spPr>
          <a:xfrm>
            <a:off x="6553200" y="6245225"/>
            <a:ext cx="1981200" cy="476250"/>
          </a:xfrm>
          <a:prstGeom prst="rect">
            <a:avLst/>
          </a:prstGeom>
          <a:noFill/>
        </p:spPr>
        <p:txBody>
          <a:bodyPr/>
          <a:lstStyle/>
          <a:p>
            <a:fld id="{39ADC175-2B36-4F72-81C8-98E278B17119}" type="slidenum">
              <a:rPr lang="en-US" altLang="zh-CN" smtClean="0"/>
              <a:t>37</a:t>
            </a:fld>
            <a:endParaRPr lang="en-US" altLang="zh-CN"/>
          </a:p>
        </p:txBody>
      </p:sp>
      <p:sp>
        <p:nvSpPr>
          <p:cNvPr id="39941" name="Rectangle 2"/>
          <p:cNvSpPr>
            <a:spLocks noGrp="1" noChangeArrowheads="1"/>
          </p:cNvSpPr>
          <p:nvPr>
            <p:ph type="title"/>
          </p:nvPr>
        </p:nvSpPr>
        <p:spPr/>
        <p:txBody>
          <a:bodyPr/>
          <a:lstStyle/>
          <a:p>
            <a:pPr eaLnBrk="1" hangingPunct="1"/>
            <a:r>
              <a:rPr lang="zh-CN" altLang="en-US"/>
              <a:t>自动恢复</a:t>
            </a:r>
          </a:p>
        </p:txBody>
      </p:sp>
      <p:sp>
        <p:nvSpPr>
          <p:cNvPr id="39942" name="Rectangle 3"/>
          <p:cNvSpPr>
            <a:spLocks noGrp="1" noChangeArrowheads="1"/>
          </p:cNvSpPr>
          <p:nvPr>
            <p:ph type="body" idx="1"/>
          </p:nvPr>
        </p:nvSpPr>
        <p:spPr/>
        <p:txBody>
          <a:bodyPr/>
          <a:lstStyle/>
          <a:p>
            <a:pPr eaLnBrk="1" hangingPunct="1"/>
            <a:r>
              <a:rPr lang="zh-CN" altLang="en-US"/>
              <a:t>现在很多木马程序中的功能模块已不再是由单一的文件组成，而是具有多重备份，可以相互恢复。</a:t>
            </a:r>
          </a:p>
          <a:p>
            <a:pPr eaLnBrk="1" hangingPunct="1"/>
            <a:r>
              <a:rPr lang="zh-CN" altLang="en-US"/>
              <a:t>计算机一旦感染上这种木马程序，想单独靠删除某个文件来清除是不太可能的。 </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5" name="Rectangle 2"/>
          <p:cNvSpPr>
            <a:spLocks noGrp="1" noChangeArrowheads="1"/>
          </p:cNvSpPr>
          <p:nvPr>
            <p:ph type="title"/>
          </p:nvPr>
        </p:nvSpPr>
        <p:spPr/>
        <p:txBody>
          <a:bodyPr/>
          <a:lstStyle/>
          <a:p>
            <a:pPr eaLnBrk="1" hangingPunct="1"/>
            <a:r>
              <a:rPr lang="zh-CN" altLang="en-US" dirty="0"/>
              <a:t>其它特点：功能的特殊性</a:t>
            </a:r>
          </a:p>
        </p:txBody>
      </p:sp>
      <p:sp>
        <p:nvSpPr>
          <p:cNvPr id="40966" name="Rectangle 3"/>
          <p:cNvSpPr>
            <a:spLocks noGrp="1" noChangeArrowheads="1"/>
          </p:cNvSpPr>
          <p:nvPr>
            <p:ph type="body" idx="1"/>
          </p:nvPr>
        </p:nvSpPr>
        <p:spPr/>
        <p:txBody>
          <a:bodyPr/>
          <a:lstStyle/>
          <a:p>
            <a:pPr eaLnBrk="1" hangingPunct="1">
              <a:lnSpc>
                <a:spcPct val="150000"/>
              </a:lnSpc>
            </a:pPr>
            <a:r>
              <a:rPr lang="zh-CN" altLang="en-US" dirty="0"/>
              <a:t>通常木马的功能都是十分特殊的，除了普通的文件操作以外，有些木马具有搜索并发送目标主机中的口令、记录用户事件、进行键盘记录、远程注册表操作以及锁定鼠标等功能。</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9" name="Rectangle 2"/>
          <p:cNvSpPr>
            <a:spLocks noGrp="1" noChangeArrowheads="1"/>
          </p:cNvSpPr>
          <p:nvPr>
            <p:ph type="title"/>
          </p:nvPr>
        </p:nvSpPr>
        <p:spPr/>
        <p:txBody>
          <a:bodyPr/>
          <a:lstStyle/>
          <a:p>
            <a:pPr eaLnBrk="1" hangingPunct="1"/>
            <a:r>
              <a:rPr lang="zh-CN" altLang="en-US" dirty="0"/>
              <a:t>其它特点</a:t>
            </a:r>
            <a:endParaRPr lang="en-US" altLang="zh-CN" dirty="0"/>
          </a:p>
        </p:txBody>
      </p:sp>
      <p:sp>
        <p:nvSpPr>
          <p:cNvPr id="41990" name="Rectangle 3"/>
          <p:cNvSpPr>
            <a:spLocks noGrp="1" noChangeArrowheads="1"/>
          </p:cNvSpPr>
          <p:nvPr>
            <p:ph type="body" idx="1"/>
          </p:nvPr>
        </p:nvSpPr>
        <p:spPr>
          <a:xfrm>
            <a:off x="658813" y="1401762"/>
            <a:ext cx="7772400" cy="4922837"/>
          </a:xfrm>
        </p:spPr>
        <p:txBody>
          <a:bodyPr/>
          <a:lstStyle/>
          <a:p>
            <a:pPr eaLnBrk="1" hangingPunct="1"/>
            <a:r>
              <a:rPr lang="zh-CN" altLang="en-US" sz="2800" dirty="0"/>
              <a:t>近年来，木马技术取得了较大的发展，目前已彻底摆脱了传统模式下植入方法原始、通信方式单一、隐蔽性差等不足。</a:t>
            </a:r>
          </a:p>
          <a:p>
            <a:pPr lvl="1" eaLnBrk="1" hangingPunct="1"/>
            <a:r>
              <a:rPr lang="zh-CN" altLang="en-US" sz="2400" dirty="0"/>
              <a:t>借助一些新技术，木马不再依赖于对用户进行简单的欺骗，也可以不必修改系统注册表，不开新端口，不在磁盘上保留新文件，甚至可以没有独立的进程，这些新特点使对木马的查杀变得愈加困难；但与此同时却使得木马的功能得到了大幅提升。</a:t>
            </a:r>
          </a:p>
          <a:p>
            <a:pPr lvl="1" eaLnBrk="1" hangingPunct="1"/>
            <a:r>
              <a:rPr lang="zh-CN" altLang="en-US" sz="2400" dirty="0"/>
              <a:t>采用了新技术的木马可以轻易穿过防火墙与外界（入侵者）通信。</a:t>
            </a:r>
            <a:r>
              <a:rPr lang="zh-CN" altLang="en-US" sz="2200" dirty="0"/>
              <a:t> </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内容占位符 3"/>
          <p:cNvGraphicFramePr>
            <a:graphicFrameLocks noGrp="1"/>
          </p:cNvGraphicFramePr>
          <p:nvPr>
            <p:ph idx="1"/>
            <p:custDataLst>
              <p:tags r:id="rId1"/>
            </p:custDataLst>
          </p:nvPr>
        </p:nvGraphicFramePr>
        <p:xfrm>
          <a:off x="323850" y="1381127"/>
          <a:ext cx="8515349" cy="4827586"/>
        </p:xfrm>
        <a:graphic>
          <a:graphicData uri="http://schemas.openxmlformats.org/drawingml/2006/table">
            <a:tbl>
              <a:tblPr/>
              <a:tblGrid>
                <a:gridCol w="1882704">
                  <a:extLst>
                    <a:ext uri="{9D8B030D-6E8A-4147-A177-3AD203B41FA5}">
                      <a16:colId xmlns:a16="http://schemas.microsoft.com/office/drawing/2014/main" val="20000"/>
                    </a:ext>
                  </a:extLst>
                </a:gridCol>
                <a:gridCol w="4226008">
                  <a:extLst>
                    <a:ext uri="{9D8B030D-6E8A-4147-A177-3AD203B41FA5}">
                      <a16:colId xmlns:a16="http://schemas.microsoft.com/office/drawing/2014/main" val="20001"/>
                    </a:ext>
                  </a:extLst>
                </a:gridCol>
                <a:gridCol w="2406637">
                  <a:extLst>
                    <a:ext uri="{9D8B030D-6E8A-4147-A177-3AD203B41FA5}">
                      <a16:colId xmlns:a16="http://schemas.microsoft.com/office/drawing/2014/main" val="20002"/>
                    </a:ext>
                  </a:extLst>
                </a:gridCol>
              </a:tblGrid>
              <a:tr h="391319">
                <a:tc>
                  <a:txBody>
                    <a:bodyPr/>
                    <a:lstStyle/>
                    <a:p>
                      <a:pPr indent="127000" algn="ctr">
                        <a:spcAft>
                          <a:spcPts val="0"/>
                        </a:spcAft>
                      </a:pPr>
                      <a:r>
                        <a:rPr lang="zh-CN" sz="2000" b="1" kern="100">
                          <a:latin typeface="楷体_GB2312" pitchFamily="49" charset="-122"/>
                          <a:ea typeface="楷体_GB2312" pitchFamily="49" charset="-122"/>
                          <a:cs typeface="Times New Roman" panose="02020603050405020304"/>
                        </a:rPr>
                        <a:t>类型</a:t>
                      </a: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spcAft>
                          <a:spcPts val="0"/>
                        </a:spcAft>
                      </a:pPr>
                      <a:r>
                        <a:rPr lang="zh-CN" sz="2000" b="1" kern="100">
                          <a:latin typeface="楷体_GB2312" pitchFamily="49" charset="-122"/>
                          <a:ea typeface="楷体_GB2312" pitchFamily="49" charset="-122"/>
                          <a:cs typeface="Times New Roman" panose="02020603050405020304"/>
                        </a:rPr>
                        <a:t>定义</a:t>
                      </a: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spcAft>
                          <a:spcPts val="0"/>
                        </a:spcAft>
                      </a:pPr>
                      <a:r>
                        <a:rPr lang="zh-CN" sz="2000" b="1" kern="100">
                          <a:latin typeface="楷体_GB2312" pitchFamily="49" charset="-122"/>
                          <a:ea typeface="楷体_GB2312" pitchFamily="49" charset="-122"/>
                          <a:cs typeface="Times New Roman" panose="02020603050405020304"/>
                        </a:rPr>
                        <a:t>特性</a:t>
                      </a: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782637">
                <a:tc>
                  <a:txBody>
                    <a:bodyPr/>
                    <a:lstStyle/>
                    <a:p>
                      <a:pPr indent="127000" algn="ctr">
                        <a:spcAft>
                          <a:spcPts val="0"/>
                        </a:spcAft>
                      </a:pPr>
                      <a:r>
                        <a:rPr lang="zh-CN" sz="2000" b="1" kern="100">
                          <a:latin typeface="楷体_GB2312" pitchFamily="49" charset="-122"/>
                          <a:ea typeface="楷体_GB2312" pitchFamily="49" charset="-122"/>
                          <a:cs typeface="Times New Roman" panose="02020603050405020304"/>
                        </a:rPr>
                        <a:t>计算机病毒</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48590" algn="just">
                        <a:spcAft>
                          <a:spcPts val="0"/>
                        </a:spcAft>
                      </a:pPr>
                      <a:r>
                        <a:rPr lang="zh-CN" sz="2000" b="1" kern="100">
                          <a:latin typeface="楷体_GB2312" pitchFamily="49" charset="-122"/>
                          <a:ea typeface="楷体_GB2312" pitchFamily="49" charset="-122"/>
                          <a:cs typeface="Times New Roman" panose="02020603050405020304"/>
                        </a:rPr>
                        <a:t>在计算机程序中插入的破坏计算机功能并能自我复制的一组程序代码。</a:t>
                      </a: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46050" algn="ctr">
                        <a:spcAft>
                          <a:spcPts val="0"/>
                        </a:spcAft>
                      </a:pPr>
                      <a:r>
                        <a:rPr lang="zh-CN" sz="2000" b="1" kern="100">
                          <a:latin typeface="楷体_GB2312" pitchFamily="49" charset="-122"/>
                          <a:ea typeface="楷体_GB2312" pitchFamily="49" charset="-122"/>
                          <a:cs typeface="Times New Roman" panose="02020603050405020304"/>
                        </a:rPr>
                        <a:t>潜伏、传染、破坏</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782637">
                <a:tc>
                  <a:txBody>
                    <a:bodyPr/>
                    <a:lstStyle/>
                    <a:p>
                      <a:pPr indent="127000" algn="ctr">
                        <a:spcAft>
                          <a:spcPts val="0"/>
                        </a:spcAft>
                      </a:pPr>
                      <a:r>
                        <a:rPr lang="zh-CN" sz="2000" b="1" kern="100">
                          <a:latin typeface="楷体_GB2312" pitchFamily="49" charset="-122"/>
                          <a:ea typeface="楷体_GB2312" pitchFamily="49" charset="-122"/>
                          <a:cs typeface="Times New Roman" panose="02020603050405020304"/>
                        </a:rPr>
                        <a:t>计算机蠕虫</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48590" algn="just">
                        <a:spcAft>
                          <a:spcPts val="0"/>
                        </a:spcAft>
                      </a:pPr>
                      <a:r>
                        <a:rPr lang="zh-CN" sz="2000" b="1" kern="100">
                          <a:latin typeface="楷体_GB2312" pitchFamily="49" charset="-122"/>
                          <a:ea typeface="楷体_GB2312" pitchFamily="49" charset="-122"/>
                          <a:cs typeface="Times New Roman" panose="02020603050405020304"/>
                        </a:rPr>
                        <a:t>通过计算机网络自我复制，消耗系统资源和网络资源的程序。</a:t>
                      </a: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46050" algn="ctr">
                        <a:spcAft>
                          <a:spcPts val="0"/>
                        </a:spcAft>
                      </a:pPr>
                      <a:r>
                        <a:rPr lang="zh-CN" sz="2000" b="1" kern="100">
                          <a:latin typeface="楷体_GB2312" pitchFamily="49" charset="-122"/>
                          <a:ea typeface="楷体_GB2312" pitchFamily="49" charset="-122"/>
                          <a:cs typeface="Times New Roman" panose="02020603050405020304"/>
                        </a:rPr>
                        <a:t>扫描、攻击、扩散</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173956">
                <a:tc>
                  <a:txBody>
                    <a:bodyPr/>
                    <a:lstStyle/>
                    <a:p>
                      <a:pPr indent="127000" algn="ctr">
                        <a:spcAft>
                          <a:spcPts val="0"/>
                        </a:spcAft>
                      </a:pPr>
                      <a:r>
                        <a:rPr lang="zh-CN" sz="2000" b="1" kern="100">
                          <a:latin typeface="楷体_GB2312" pitchFamily="49" charset="-122"/>
                          <a:ea typeface="楷体_GB2312" pitchFamily="49" charset="-122"/>
                          <a:cs typeface="Times New Roman" panose="02020603050405020304"/>
                        </a:rPr>
                        <a:t>特洛伊木马</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48590" algn="just">
                        <a:spcAft>
                          <a:spcPts val="0"/>
                        </a:spcAft>
                      </a:pPr>
                      <a:r>
                        <a:rPr lang="zh-CN" sz="2000" b="1" kern="100">
                          <a:latin typeface="楷体_GB2312" pitchFamily="49" charset="-122"/>
                          <a:ea typeface="楷体_GB2312" pitchFamily="49" charset="-122"/>
                          <a:cs typeface="Times New Roman" panose="02020603050405020304"/>
                        </a:rPr>
                        <a:t>指一种与远程计算机建立连接，使远程计算机能够通过网络控制本地计算机的程序。</a:t>
                      </a: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46050" algn="ctr">
                        <a:spcAft>
                          <a:spcPts val="0"/>
                        </a:spcAft>
                      </a:pPr>
                      <a:r>
                        <a:rPr lang="zh-CN" sz="2000" b="1" kern="100">
                          <a:latin typeface="楷体_GB2312" pitchFamily="49" charset="-122"/>
                          <a:ea typeface="楷体_GB2312" pitchFamily="49" charset="-122"/>
                          <a:cs typeface="Times New Roman" panose="02020603050405020304"/>
                        </a:rPr>
                        <a:t>欺骗、隐蔽、信息窃取</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782637">
                <a:tc>
                  <a:txBody>
                    <a:bodyPr/>
                    <a:lstStyle/>
                    <a:p>
                      <a:pPr indent="127000" algn="ctr">
                        <a:spcAft>
                          <a:spcPts val="0"/>
                        </a:spcAft>
                      </a:pPr>
                      <a:r>
                        <a:rPr lang="zh-CN" sz="2000" b="1" kern="100">
                          <a:latin typeface="楷体_GB2312" pitchFamily="49" charset="-122"/>
                          <a:ea typeface="楷体_GB2312" pitchFamily="49" charset="-122"/>
                          <a:cs typeface="Times New Roman" panose="02020603050405020304"/>
                        </a:rPr>
                        <a:t>逻辑炸弹</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48590" algn="just">
                        <a:spcAft>
                          <a:spcPts val="0"/>
                        </a:spcAft>
                      </a:pPr>
                      <a:r>
                        <a:rPr lang="zh-CN" sz="2000" b="1" kern="100" dirty="0">
                          <a:latin typeface="楷体_GB2312" pitchFamily="49" charset="-122"/>
                          <a:ea typeface="楷体_GB2312" pitchFamily="49" charset="-122"/>
                          <a:cs typeface="Times New Roman" panose="02020603050405020304"/>
                        </a:rPr>
                        <a:t>通过特殊的数据或时间作为条件触发，试图完成一定破坏功能的程序。</a:t>
                      </a: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46050" algn="ctr">
                        <a:spcAft>
                          <a:spcPts val="0"/>
                        </a:spcAft>
                      </a:pPr>
                      <a:r>
                        <a:rPr lang="zh-CN" sz="2000" b="1" kern="100">
                          <a:latin typeface="楷体_GB2312" pitchFamily="49" charset="-122"/>
                          <a:ea typeface="楷体_GB2312" pitchFamily="49" charset="-122"/>
                          <a:cs typeface="Times New Roman" panose="02020603050405020304"/>
                        </a:rPr>
                        <a:t>潜伏、破坏</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782637">
                <a:tc>
                  <a:txBody>
                    <a:bodyPr/>
                    <a:lstStyle/>
                    <a:p>
                      <a:pPr indent="127000" algn="ctr">
                        <a:spcAft>
                          <a:spcPts val="0"/>
                        </a:spcAft>
                      </a:pPr>
                      <a:r>
                        <a:rPr lang="en-US" sz="2000" b="1" kern="100">
                          <a:latin typeface="楷体_GB2312" pitchFamily="49" charset="-122"/>
                          <a:ea typeface="楷体_GB2312" pitchFamily="49" charset="-122"/>
                          <a:cs typeface="Times New Roman" panose="02020603050405020304"/>
                        </a:rPr>
                        <a:t>RootKit</a:t>
                      </a:r>
                      <a:endParaRPr lang="zh-CN" sz="2000" b="1" kern="100">
                        <a:latin typeface="楷体_GB2312" pitchFamily="49" charset="-122"/>
                        <a:ea typeface="楷体_GB2312" pitchFamily="49" charset="-122"/>
                        <a:cs typeface="Times New Roman" panose="02020603050405020304"/>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48590" algn="just">
                        <a:spcAft>
                          <a:spcPts val="0"/>
                        </a:spcAft>
                      </a:pPr>
                      <a:r>
                        <a:rPr lang="zh-CN" sz="2000" b="1" kern="100">
                          <a:latin typeface="楷体_GB2312" pitchFamily="49" charset="-122"/>
                          <a:ea typeface="楷体_GB2312" pitchFamily="49" charset="-122"/>
                          <a:cs typeface="Times New Roman" panose="02020603050405020304"/>
                        </a:rPr>
                        <a:t>指通过替代或者修改系统功能模块，具有特权，能实现隐藏和创建后门的程序。</a:t>
                      </a: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46050" algn="ctr">
                        <a:spcAft>
                          <a:spcPts val="0"/>
                        </a:spcAft>
                      </a:pPr>
                      <a:r>
                        <a:rPr lang="zh-CN" sz="2000" b="1" kern="100" dirty="0">
                          <a:latin typeface="楷体_GB2312" pitchFamily="49" charset="-122"/>
                          <a:ea typeface="楷体_GB2312" pitchFamily="49" charset="-122"/>
                          <a:cs typeface="Times New Roman" panose="02020603050405020304"/>
                        </a:rPr>
                        <a:t>隐蔽，潜伏</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
        <p:nvSpPr>
          <p:cNvPr id="3" name="标题 2"/>
          <p:cNvSpPr>
            <a:spLocks noGrp="1"/>
          </p:cNvSpPr>
          <p:nvPr>
            <p:ph type="title"/>
          </p:nvPr>
        </p:nvSpPr>
        <p:spPr/>
        <p:txBody>
          <a:bodyPr/>
          <a:lstStyle/>
          <a:p>
            <a:r>
              <a:rPr lang="zh-CN" altLang="en-US" dirty="0"/>
              <a:t>恶意软件</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p:txBody>
          <a:bodyPr/>
          <a:lstStyle/>
          <a:p>
            <a:r>
              <a:rPr lang="zh-CN" altLang="en-US"/>
              <a:t>内容提纲</a:t>
            </a:r>
            <a:endParaRPr lang="en-US" altLang="zh-CN">
              <a:solidFill>
                <a:schemeClr val="accent1"/>
              </a:solidFill>
            </a:endParaRPr>
          </a:p>
        </p:txBody>
      </p:sp>
      <p:sp>
        <p:nvSpPr>
          <p:cNvPr id="64543" name="Text Box 31"/>
          <p:cNvSpPr txBox="1">
            <a:spLocks noChangeArrowheads="1"/>
          </p:cNvSpPr>
          <p:nvPr/>
        </p:nvSpPr>
        <p:spPr bwMode="auto">
          <a:xfrm>
            <a:off x="1660525" y="722313"/>
            <a:ext cx="184150" cy="366712"/>
          </a:xfrm>
          <a:prstGeom prst="rect">
            <a:avLst/>
          </a:prstGeom>
          <a:noFill/>
          <a:ln w="9525">
            <a:noFill/>
            <a:miter lim="800000"/>
          </a:ln>
          <a:effectLst/>
        </p:spPr>
        <p:txBody>
          <a:bodyPr wrap="none">
            <a:spAutoFit/>
          </a:bodyPr>
          <a:lstStyle/>
          <a:p>
            <a:endParaRPr lang="zh-CN" altLang="en-US">
              <a:ea typeface="宋体" panose="02010600030101010101" pitchFamily="2" charset="-122"/>
            </a:endParaRPr>
          </a:p>
        </p:txBody>
      </p:sp>
      <p:sp>
        <p:nvSpPr>
          <p:cNvPr id="64554" name="Line 42"/>
          <p:cNvSpPr>
            <a:spLocks noChangeShapeType="1"/>
          </p:cNvSpPr>
          <p:nvPr/>
        </p:nvSpPr>
        <p:spPr bwMode="gray">
          <a:xfrm>
            <a:off x="1303338" y="3338513"/>
            <a:ext cx="6167437" cy="7937"/>
          </a:xfrm>
          <a:prstGeom prst="line">
            <a:avLst/>
          </a:prstGeom>
          <a:noFill/>
          <a:ln w="25400">
            <a:solidFill>
              <a:srgbClr val="C0C0C0"/>
            </a:solidFill>
            <a:prstDash val="sysDot"/>
            <a:round/>
            <a:tailEnd type="oval" w="med" len="med"/>
          </a:ln>
          <a:effectLst/>
        </p:spPr>
        <p:txBody>
          <a:bodyPr wrap="none" anchor="ctr"/>
          <a:lstStyle/>
          <a:p>
            <a:endParaRPr lang="zh-CN" altLang="en-US"/>
          </a:p>
        </p:txBody>
      </p:sp>
      <p:sp>
        <p:nvSpPr>
          <p:cNvPr id="64555" name="Rectangle 43"/>
          <p:cNvSpPr>
            <a:spLocks noChangeArrowheads="1"/>
          </p:cNvSpPr>
          <p:nvPr/>
        </p:nvSpPr>
        <p:spPr bwMode="gray">
          <a:xfrm rot="3419336">
            <a:off x="1030287" y="2762251"/>
            <a:ext cx="479425" cy="520700"/>
          </a:xfrm>
          <a:prstGeom prst="rect">
            <a:avLst/>
          </a:prstGeom>
          <a:solidFill>
            <a:srgbClr val="9369E7"/>
          </a:solidFill>
          <a:ln w="9525">
            <a:miter lim="800000"/>
          </a:ln>
          <a:effectLst/>
          <a:scene3d>
            <a:camera prst="legacyPerspectiveFront">
              <a:rot lat="0" lon="1500000" rev="0"/>
            </a:camera>
            <a:lightRig rig="legacyFlat4" dir="b"/>
          </a:scene3d>
          <a:sp3d extrusionH="430200" prstMaterial="legacyMatte">
            <a:bevelT w="13500" h="13500" prst="angle"/>
            <a:bevelB w="13500" h="13500" prst="angle"/>
            <a:extrusionClr>
              <a:srgbClr val="9369E7"/>
            </a:extrusionClr>
          </a:sp3d>
        </p:spPr>
        <p:txBody>
          <a:bodyPr wrap="none" anchor="ctr">
            <a:flatTx/>
          </a:bodyPr>
          <a:lstStyle/>
          <a:p>
            <a:endParaRPr lang="zh-CN" altLang="en-US"/>
          </a:p>
        </p:txBody>
      </p:sp>
      <p:sp>
        <p:nvSpPr>
          <p:cNvPr id="64557" name="Text Box 45"/>
          <p:cNvSpPr txBox="1">
            <a:spLocks noChangeArrowheads="1"/>
          </p:cNvSpPr>
          <p:nvPr/>
        </p:nvSpPr>
        <p:spPr bwMode="gray">
          <a:xfrm>
            <a:off x="1108075" y="2794000"/>
            <a:ext cx="354013" cy="457200"/>
          </a:xfrm>
          <a:prstGeom prst="rect">
            <a:avLst/>
          </a:prstGeom>
          <a:noFill/>
          <a:ln w="9525" algn="ctr">
            <a:noFill/>
            <a:miter lim="800000"/>
          </a:ln>
          <a:effectLst/>
        </p:spPr>
        <p:txBody>
          <a:bodyPr wrap="none">
            <a:spAutoFit/>
          </a:bodyPr>
          <a:lstStyle/>
          <a:p>
            <a:pPr algn="ctr" eaLnBrk="0" hangingPunct="0"/>
            <a:r>
              <a:rPr lang="en-US" altLang="zh-CN" sz="2400" b="1">
                <a:solidFill>
                  <a:schemeClr val="bg1"/>
                </a:solidFill>
                <a:ea typeface="宋体" panose="02010600030101010101" pitchFamily="2" charset="-122"/>
              </a:rPr>
              <a:t>2</a:t>
            </a:r>
          </a:p>
        </p:txBody>
      </p:sp>
      <p:sp>
        <p:nvSpPr>
          <p:cNvPr id="64570" name="Text Box 58"/>
          <p:cNvSpPr txBox="1">
            <a:spLocks noChangeArrowheads="1"/>
          </p:cNvSpPr>
          <p:nvPr/>
        </p:nvSpPr>
        <p:spPr bwMode="gray">
          <a:xfrm>
            <a:off x="1839912" y="2686050"/>
            <a:ext cx="5703887" cy="579438"/>
          </a:xfrm>
          <a:prstGeom prst="rect">
            <a:avLst/>
          </a:prstGeom>
          <a:solidFill>
            <a:schemeClr val="accent2"/>
          </a:solidFill>
          <a:ln w="9525" algn="ctr">
            <a:noFill/>
            <a:miter lim="800000"/>
          </a:ln>
          <a:effectLst/>
        </p:spPr>
        <p:txBody>
          <a:bodyPr wrap="square">
            <a:spAutoFit/>
          </a:bodyPr>
          <a:lstStyle/>
          <a:p>
            <a:pPr eaLnBrk="0" hangingPunct="0"/>
            <a:r>
              <a:rPr lang="zh-CN" altLang="en-US" sz="3200" b="1" dirty="0">
                <a:solidFill>
                  <a:srgbClr val="000000"/>
                </a:solidFill>
                <a:ea typeface="黑体" panose="02010609060101010101" pitchFamily="49" charset="-122"/>
              </a:rPr>
              <a:t>实现原理与攻击技术</a:t>
            </a:r>
          </a:p>
        </p:txBody>
      </p:sp>
      <p:sp>
        <p:nvSpPr>
          <p:cNvPr id="64550" name="Rectangle 38"/>
          <p:cNvSpPr>
            <a:spLocks noChangeArrowheads="1"/>
          </p:cNvSpPr>
          <p:nvPr/>
        </p:nvSpPr>
        <p:spPr bwMode="gray">
          <a:xfrm rot="3419336">
            <a:off x="1030287" y="1670051"/>
            <a:ext cx="479425" cy="520700"/>
          </a:xfrm>
          <a:prstGeom prst="rect">
            <a:avLst/>
          </a:prstGeom>
          <a:solidFill>
            <a:srgbClr val="669900"/>
          </a:solidFill>
          <a:ln w="9525">
            <a:miter lim="800000"/>
          </a:ln>
          <a:effectLst/>
          <a:scene3d>
            <a:camera prst="legacyPerspectiveFront">
              <a:rot lat="0" lon="1500000" rev="0"/>
            </a:camera>
            <a:lightRig rig="legacyFlat4" dir="b"/>
          </a:scene3d>
          <a:sp3d extrusionH="430200" prstMaterial="legacyMatte">
            <a:bevelT w="13500" h="13500" prst="angle"/>
            <a:bevelB w="13500" h="13500" prst="angle"/>
            <a:extrusionClr>
              <a:srgbClr val="669900"/>
            </a:extrusionClr>
          </a:sp3d>
        </p:spPr>
        <p:txBody>
          <a:bodyPr wrap="none" anchor="ctr">
            <a:flatTx/>
          </a:bodyPr>
          <a:lstStyle/>
          <a:p>
            <a:endParaRPr lang="zh-CN" altLang="en-US"/>
          </a:p>
        </p:txBody>
      </p:sp>
      <p:sp>
        <p:nvSpPr>
          <p:cNvPr id="64551" name="Text Box 39"/>
          <p:cNvSpPr txBox="1">
            <a:spLocks noChangeArrowheads="1"/>
          </p:cNvSpPr>
          <p:nvPr/>
        </p:nvSpPr>
        <p:spPr bwMode="gray">
          <a:xfrm>
            <a:off x="1836738" y="1633538"/>
            <a:ext cx="5726112" cy="579437"/>
          </a:xfrm>
          <a:prstGeom prst="rect">
            <a:avLst/>
          </a:prstGeom>
          <a:noFill/>
          <a:ln w="9525" algn="ctr">
            <a:noFill/>
            <a:miter lim="800000"/>
          </a:ln>
          <a:effectLst/>
        </p:spPr>
        <p:txBody>
          <a:bodyPr wrap="square">
            <a:spAutoFit/>
          </a:bodyPr>
          <a:lstStyle/>
          <a:p>
            <a:pPr eaLnBrk="0" hangingPunct="0"/>
            <a:r>
              <a:rPr lang="zh-CN" altLang="en-US" sz="3200" b="1" dirty="0">
                <a:solidFill>
                  <a:srgbClr val="000000"/>
                </a:solidFill>
                <a:ea typeface="黑体" panose="02010609060101010101" pitchFamily="49" charset="-122"/>
              </a:rPr>
              <a:t>木马的基本概念</a:t>
            </a:r>
          </a:p>
        </p:txBody>
      </p:sp>
      <p:sp>
        <p:nvSpPr>
          <p:cNvPr id="64552" name="Text Box 40"/>
          <p:cNvSpPr txBox="1">
            <a:spLocks noChangeArrowheads="1"/>
          </p:cNvSpPr>
          <p:nvPr/>
        </p:nvSpPr>
        <p:spPr bwMode="gray">
          <a:xfrm>
            <a:off x="1108075" y="1701800"/>
            <a:ext cx="354013" cy="457200"/>
          </a:xfrm>
          <a:prstGeom prst="rect">
            <a:avLst/>
          </a:prstGeom>
          <a:noFill/>
          <a:ln w="9525" algn="ctr">
            <a:noFill/>
            <a:miter lim="800000"/>
          </a:ln>
          <a:effectLst/>
        </p:spPr>
        <p:txBody>
          <a:bodyPr wrap="none">
            <a:spAutoFit/>
          </a:bodyPr>
          <a:lstStyle/>
          <a:p>
            <a:pPr algn="ctr" eaLnBrk="0" hangingPunct="0"/>
            <a:r>
              <a:rPr lang="en-US" altLang="zh-CN" sz="2400" b="1">
                <a:solidFill>
                  <a:schemeClr val="bg1"/>
                </a:solidFill>
                <a:ea typeface="宋体" panose="02010600030101010101" pitchFamily="2" charset="-122"/>
              </a:rPr>
              <a:t>1</a:t>
            </a:r>
          </a:p>
        </p:txBody>
      </p:sp>
      <p:sp>
        <p:nvSpPr>
          <p:cNvPr id="64589" name="Line 77"/>
          <p:cNvSpPr>
            <a:spLocks noChangeShapeType="1"/>
          </p:cNvSpPr>
          <p:nvPr/>
        </p:nvSpPr>
        <p:spPr bwMode="gray">
          <a:xfrm>
            <a:off x="1303338" y="2262188"/>
            <a:ext cx="6167437" cy="7937"/>
          </a:xfrm>
          <a:prstGeom prst="line">
            <a:avLst/>
          </a:prstGeom>
          <a:noFill/>
          <a:ln w="25400">
            <a:solidFill>
              <a:srgbClr val="C0C0C0"/>
            </a:solidFill>
            <a:prstDash val="sysDot"/>
            <a:round/>
            <a:tailEnd type="oval" w="med" len="med"/>
          </a:ln>
          <a:effectLst/>
        </p:spPr>
        <p:txBody>
          <a:bodyPr wrap="none" anchor="ctr"/>
          <a:lstStyle/>
          <a:p>
            <a:endParaRPr lang="zh-CN" altLang="en-US"/>
          </a:p>
        </p:txBody>
      </p:sp>
      <p:sp>
        <p:nvSpPr>
          <p:cNvPr id="20" name="Rectangle 57"/>
          <p:cNvSpPr>
            <a:spLocks noChangeArrowheads="1"/>
          </p:cNvSpPr>
          <p:nvPr/>
        </p:nvSpPr>
        <p:spPr bwMode="gray">
          <a:xfrm rot="3419336">
            <a:off x="1023937" y="3856038"/>
            <a:ext cx="479425" cy="520700"/>
          </a:xfrm>
          <a:prstGeom prst="rect">
            <a:avLst/>
          </a:prstGeom>
          <a:solidFill>
            <a:srgbClr val="669900"/>
          </a:solidFill>
          <a:ln w="9525">
            <a:miter lim="800000"/>
          </a:ln>
          <a:effectLst/>
          <a:scene3d>
            <a:camera prst="legacyPerspectiveFront">
              <a:rot lat="0" lon="1500000" rev="0"/>
            </a:camera>
            <a:lightRig rig="legacyFlat4" dir="b"/>
          </a:scene3d>
          <a:sp3d extrusionH="430200" prstMaterial="legacyMatte">
            <a:bevelT w="13500" h="13500" prst="angle"/>
            <a:bevelB w="13500" h="13500" prst="angle"/>
            <a:extrusionClr>
              <a:srgbClr val="669900"/>
            </a:extrusionClr>
          </a:sp3d>
        </p:spPr>
        <p:txBody>
          <a:bodyPr wrap="none" anchor="ctr">
            <a:flatTx/>
          </a:bodyPr>
          <a:lstStyle/>
          <a:p>
            <a:endParaRPr lang="zh-CN" altLang="en-US"/>
          </a:p>
        </p:txBody>
      </p:sp>
      <p:sp>
        <p:nvSpPr>
          <p:cNvPr id="21" name="Text Box 59"/>
          <p:cNvSpPr txBox="1">
            <a:spLocks noChangeArrowheads="1"/>
          </p:cNvSpPr>
          <p:nvPr/>
        </p:nvSpPr>
        <p:spPr bwMode="gray">
          <a:xfrm>
            <a:off x="1101725" y="3887788"/>
            <a:ext cx="354013" cy="457200"/>
          </a:xfrm>
          <a:prstGeom prst="rect">
            <a:avLst/>
          </a:prstGeom>
          <a:noFill/>
          <a:ln w="9525" algn="ctr">
            <a:noFill/>
            <a:miter lim="800000"/>
          </a:ln>
          <a:effectLst/>
        </p:spPr>
        <p:txBody>
          <a:bodyPr wrap="none">
            <a:spAutoFit/>
          </a:bodyPr>
          <a:lstStyle/>
          <a:p>
            <a:pPr algn="ctr" eaLnBrk="0" hangingPunct="0"/>
            <a:r>
              <a:rPr lang="en-US" altLang="zh-CN" sz="2400" b="1">
                <a:solidFill>
                  <a:schemeClr val="bg1"/>
                </a:solidFill>
                <a:ea typeface="宋体" panose="02010600030101010101" pitchFamily="2" charset="-122"/>
              </a:rPr>
              <a:t>3</a:t>
            </a:r>
          </a:p>
        </p:txBody>
      </p:sp>
      <p:sp>
        <p:nvSpPr>
          <p:cNvPr id="22" name="Line 75"/>
          <p:cNvSpPr>
            <a:spLocks noChangeShapeType="1"/>
          </p:cNvSpPr>
          <p:nvPr/>
        </p:nvSpPr>
        <p:spPr bwMode="gray">
          <a:xfrm>
            <a:off x="1303338" y="4441825"/>
            <a:ext cx="6167437" cy="7938"/>
          </a:xfrm>
          <a:prstGeom prst="line">
            <a:avLst/>
          </a:prstGeom>
          <a:noFill/>
          <a:ln w="25400">
            <a:solidFill>
              <a:srgbClr val="C0C0C0"/>
            </a:solidFill>
            <a:prstDash val="sysDot"/>
            <a:round/>
            <a:tailEnd type="oval" w="med" len="med"/>
          </a:ln>
          <a:effectLst/>
        </p:spPr>
        <p:txBody>
          <a:bodyPr wrap="none" anchor="ctr"/>
          <a:lstStyle/>
          <a:p>
            <a:endParaRPr lang="zh-CN" altLang="en-US"/>
          </a:p>
        </p:txBody>
      </p:sp>
      <p:sp>
        <p:nvSpPr>
          <p:cNvPr id="23" name="Rectangle 71"/>
          <p:cNvSpPr>
            <a:spLocks noChangeArrowheads="1"/>
          </p:cNvSpPr>
          <p:nvPr/>
        </p:nvSpPr>
        <p:spPr bwMode="gray">
          <a:xfrm rot="3419336">
            <a:off x="1028700" y="5100638"/>
            <a:ext cx="479425" cy="520700"/>
          </a:xfrm>
          <a:prstGeom prst="rect">
            <a:avLst/>
          </a:prstGeom>
          <a:solidFill>
            <a:srgbClr val="9369E7"/>
          </a:solidFill>
          <a:ln w="9525">
            <a:miter lim="800000"/>
          </a:ln>
          <a:effectLst/>
          <a:scene3d>
            <a:camera prst="legacyPerspectiveFront">
              <a:rot lat="0" lon="1500000" rev="0"/>
            </a:camera>
            <a:lightRig rig="legacyFlat4" dir="b"/>
          </a:scene3d>
          <a:sp3d extrusionH="430200" prstMaterial="legacyMatte">
            <a:bevelT w="13500" h="13500" prst="angle"/>
            <a:bevelB w="13500" h="13500" prst="angle"/>
            <a:extrusionClr>
              <a:srgbClr val="9369E7"/>
            </a:extrusionClr>
          </a:sp3d>
        </p:spPr>
        <p:txBody>
          <a:bodyPr wrap="none" anchor="ctr">
            <a:flatTx/>
          </a:bodyPr>
          <a:lstStyle/>
          <a:p>
            <a:endParaRPr lang="zh-CN" altLang="en-US"/>
          </a:p>
        </p:txBody>
      </p:sp>
      <p:sp>
        <p:nvSpPr>
          <p:cNvPr id="24" name="Text Box 72"/>
          <p:cNvSpPr txBox="1">
            <a:spLocks noChangeArrowheads="1"/>
          </p:cNvSpPr>
          <p:nvPr/>
        </p:nvSpPr>
        <p:spPr bwMode="gray">
          <a:xfrm>
            <a:off x="1831976" y="3787775"/>
            <a:ext cx="5645150" cy="579438"/>
          </a:xfrm>
          <a:prstGeom prst="rect">
            <a:avLst/>
          </a:prstGeom>
          <a:noFill/>
          <a:ln w="9525" algn="ctr">
            <a:noFill/>
            <a:miter lim="800000"/>
          </a:ln>
          <a:effectLst/>
        </p:spPr>
        <p:txBody>
          <a:bodyPr wrap="square">
            <a:spAutoFit/>
          </a:bodyPr>
          <a:lstStyle/>
          <a:p>
            <a:pPr eaLnBrk="0" hangingPunct="0"/>
            <a:r>
              <a:rPr lang="zh-CN" altLang="en-US" sz="3200" b="1" dirty="0">
                <a:solidFill>
                  <a:srgbClr val="000000"/>
                </a:solidFill>
                <a:ea typeface="黑体" panose="02010609060101010101" pitchFamily="49" charset="-122"/>
              </a:rPr>
              <a:t>木马实例</a:t>
            </a:r>
          </a:p>
        </p:txBody>
      </p:sp>
      <p:sp>
        <p:nvSpPr>
          <p:cNvPr id="25" name="Text Box 73"/>
          <p:cNvSpPr txBox="1">
            <a:spLocks noChangeArrowheads="1"/>
          </p:cNvSpPr>
          <p:nvPr/>
        </p:nvSpPr>
        <p:spPr bwMode="gray">
          <a:xfrm>
            <a:off x="1082675" y="5141913"/>
            <a:ext cx="354013" cy="457200"/>
          </a:xfrm>
          <a:prstGeom prst="rect">
            <a:avLst/>
          </a:prstGeom>
          <a:noFill/>
          <a:ln w="9525" algn="ctr">
            <a:noFill/>
            <a:miter lim="800000"/>
          </a:ln>
          <a:effectLst/>
        </p:spPr>
        <p:txBody>
          <a:bodyPr wrap="none">
            <a:spAutoFit/>
          </a:bodyPr>
          <a:lstStyle/>
          <a:p>
            <a:pPr algn="ctr" eaLnBrk="0" hangingPunct="0"/>
            <a:r>
              <a:rPr lang="en-US" altLang="zh-CN" sz="2400" b="1">
                <a:solidFill>
                  <a:schemeClr val="bg1"/>
                </a:solidFill>
                <a:ea typeface="宋体" panose="02010600030101010101" pitchFamily="2" charset="-122"/>
              </a:rPr>
              <a:t>4</a:t>
            </a:r>
          </a:p>
        </p:txBody>
      </p:sp>
      <p:sp>
        <p:nvSpPr>
          <p:cNvPr id="26" name="Line 76"/>
          <p:cNvSpPr>
            <a:spLocks noChangeShapeType="1"/>
          </p:cNvSpPr>
          <p:nvPr/>
        </p:nvSpPr>
        <p:spPr bwMode="gray">
          <a:xfrm>
            <a:off x="1303338" y="5686425"/>
            <a:ext cx="6167437" cy="7938"/>
          </a:xfrm>
          <a:prstGeom prst="line">
            <a:avLst/>
          </a:prstGeom>
          <a:noFill/>
          <a:ln w="25400">
            <a:solidFill>
              <a:srgbClr val="C0C0C0"/>
            </a:solidFill>
            <a:prstDash val="sysDot"/>
            <a:round/>
            <a:tailEnd type="oval" w="med" len="med"/>
          </a:ln>
          <a:effectLst/>
        </p:spPr>
        <p:txBody>
          <a:bodyPr wrap="none" anchor="ctr"/>
          <a:lstStyle/>
          <a:p>
            <a:endParaRPr lang="zh-CN" altLang="en-US"/>
          </a:p>
        </p:txBody>
      </p:sp>
      <p:sp>
        <p:nvSpPr>
          <p:cNvPr id="27" name="Text Box 88"/>
          <p:cNvSpPr txBox="1">
            <a:spLocks noChangeArrowheads="1"/>
          </p:cNvSpPr>
          <p:nvPr/>
        </p:nvSpPr>
        <p:spPr bwMode="gray">
          <a:xfrm>
            <a:off x="1827214" y="5018088"/>
            <a:ext cx="5611812" cy="579437"/>
          </a:xfrm>
          <a:prstGeom prst="rect">
            <a:avLst/>
          </a:prstGeom>
          <a:noFill/>
          <a:ln w="9525" algn="ctr">
            <a:noFill/>
            <a:miter lim="800000"/>
          </a:ln>
          <a:effectLst/>
        </p:spPr>
        <p:txBody>
          <a:bodyPr wrap="square">
            <a:spAutoFit/>
          </a:bodyPr>
          <a:lstStyle/>
          <a:p>
            <a:pPr eaLnBrk="0" hangingPunct="0"/>
            <a:r>
              <a:rPr lang="zh-CN" altLang="en-US" sz="3200" b="1" dirty="0">
                <a:solidFill>
                  <a:srgbClr val="000000"/>
                </a:solidFill>
                <a:ea typeface="黑体" panose="02010609060101010101" pitchFamily="49" charset="-122"/>
              </a:rPr>
              <a:t>木马防御</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40066" name="Rectangle 2"/>
          <p:cNvSpPr>
            <a:spLocks noGrp="1" noChangeArrowheads="1"/>
          </p:cNvSpPr>
          <p:nvPr>
            <p:ph type="title"/>
          </p:nvPr>
        </p:nvSpPr>
        <p:spPr/>
        <p:txBody>
          <a:bodyPr/>
          <a:lstStyle/>
          <a:p>
            <a:r>
              <a:rPr lang="zh-CN" altLang="en-US"/>
              <a:t>远程控制木马</a:t>
            </a:r>
          </a:p>
        </p:txBody>
      </p:sp>
      <p:sp>
        <p:nvSpPr>
          <p:cNvPr id="1240067" name="Rectangle 3"/>
          <p:cNvSpPr>
            <a:spLocks noGrp="1" noChangeArrowheads="1"/>
          </p:cNvSpPr>
          <p:nvPr>
            <p:ph type="body" idx="1"/>
          </p:nvPr>
        </p:nvSpPr>
        <p:spPr>
          <a:xfrm>
            <a:off x="677863" y="1382713"/>
            <a:ext cx="7772400" cy="4722812"/>
          </a:xfrm>
        </p:spPr>
        <p:txBody>
          <a:bodyPr/>
          <a:lstStyle/>
          <a:p>
            <a:r>
              <a:rPr lang="zh-CN" altLang="en-US" dirty="0"/>
              <a:t>木马体系结构：</a:t>
            </a:r>
            <a:r>
              <a:rPr lang="en-US" altLang="zh-CN" dirty="0">
                <a:solidFill>
                  <a:srgbClr val="FF0000"/>
                </a:solidFill>
              </a:rPr>
              <a:t>C/S </a:t>
            </a:r>
            <a:r>
              <a:rPr lang="zh-CN" altLang="en-US" dirty="0">
                <a:solidFill>
                  <a:srgbClr val="FF0000"/>
                </a:solidFill>
              </a:rPr>
              <a:t>架构</a:t>
            </a:r>
            <a:r>
              <a:rPr lang="zh-CN" altLang="en-US" dirty="0"/>
              <a:t>，木马程序 </a:t>
            </a:r>
            <a:r>
              <a:rPr lang="en-US" altLang="zh-CN" dirty="0"/>
              <a:t>+ </a:t>
            </a:r>
            <a:r>
              <a:rPr lang="zh-CN" altLang="en-US" dirty="0"/>
              <a:t>控制端程序</a:t>
            </a:r>
          </a:p>
          <a:p>
            <a:pPr lvl="1"/>
            <a:r>
              <a:rPr lang="zh-CN" altLang="en-US" dirty="0"/>
              <a:t>木马程序即是服务器端程序。</a:t>
            </a:r>
          </a:p>
          <a:p>
            <a:pPr lvl="1"/>
            <a:r>
              <a:rPr lang="zh-CN" altLang="en-US" dirty="0"/>
              <a:t>控制端程序作为客户端，用于攻击者远程控制被植入木马的机器。</a:t>
            </a:r>
          </a:p>
          <a:p>
            <a:r>
              <a:rPr lang="zh-CN" altLang="en-US" dirty="0"/>
              <a:t>远程控制木马与远程控制软件的区别</a:t>
            </a:r>
            <a:r>
              <a:rPr lang="en-US" altLang="zh-CN" dirty="0"/>
              <a:t>?</a:t>
            </a:r>
          </a:p>
          <a:p>
            <a:pPr lvl="1"/>
            <a:r>
              <a:rPr lang="zh-CN" altLang="en-US" dirty="0"/>
              <a:t>隐蔽性</a:t>
            </a:r>
            <a:r>
              <a:rPr lang="en-US" altLang="zh-CN" dirty="0"/>
              <a:t>: </a:t>
            </a:r>
            <a:r>
              <a:rPr lang="zh-CN" altLang="en-US" dirty="0"/>
              <a:t>木马被隐藏，避免被发现；</a:t>
            </a:r>
          </a:p>
          <a:p>
            <a:pPr lvl="1"/>
            <a:r>
              <a:rPr lang="zh-CN" altLang="en-US" dirty="0"/>
              <a:t>非授权性：木马程序不经授权控制主机</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1240067">
                                            <p:txEl>
                                              <p:pRg st="0" end="0"/>
                                            </p:txEl>
                                          </p:spTgt>
                                        </p:tgtEl>
                                        <p:attrNameLst>
                                          <p:attrName>style.visibility</p:attrName>
                                        </p:attrNameLst>
                                      </p:cBhvr>
                                      <p:to>
                                        <p:strVal val="visible"/>
                                      </p:to>
                                    </p:set>
                                    <p:animEffect transition="in" filter="fade">
                                      <p:cBhvr>
                                        <p:cTn id="7" dur="1000"/>
                                        <p:tgtEl>
                                          <p:spTgt spid="1240067">
                                            <p:txEl>
                                              <p:pRg st="0" end="0"/>
                                            </p:txEl>
                                          </p:spTgt>
                                        </p:tgtEl>
                                      </p:cBhvr>
                                    </p:animEffect>
                                    <p:anim calcmode="lin" valueType="num">
                                      <p:cBhvr>
                                        <p:cTn id="8" dur="1000" fill="hold"/>
                                        <p:tgtEl>
                                          <p:spTgt spid="1240067">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240067">
                                            <p:txEl>
                                              <p:pRg st="0" end="0"/>
                                            </p:txEl>
                                          </p:spTgt>
                                        </p:tgtEl>
                                        <p:attrNameLst>
                                          <p:attrName>ppt_y</p:attrName>
                                        </p:attrNameLst>
                                      </p:cBhvr>
                                      <p:tavLst>
                                        <p:tav tm="0">
                                          <p:val>
                                            <p:strVal val="#ppt_y-.1"/>
                                          </p:val>
                                        </p:tav>
                                        <p:tav tm="100000">
                                          <p:val>
                                            <p:strVal val="#ppt_y"/>
                                          </p:val>
                                        </p:tav>
                                      </p:tavLst>
                                    </p:anim>
                                  </p:childTnLst>
                                  <p:subTnLst>
                                    <p:animClr clrSpc="rgb" dir="cw">
                                      <p:cBhvr override="childStyle">
                                        <p:cTn dur="1" fill="hold" display="0" masterRel="nextClick" afterEffect="1"/>
                                        <p:tgtEl>
                                          <p:spTgt spid="1240067">
                                            <p:txEl>
                                              <p:pRg st="0" end="0"/>
                                            </p:txEl>
                                          </p:spTgt>
                                        </p:tgtEl>
                                        <p:attrNameLst>
                                          <p:attrName>ppt_c</p:attrName>
                                        </p:attrNameLst>
                                      </p:cBhvr>
                                      <p:to>
                                        <a:srgbClr val="FF0000"/>
                                      </p:to>
                                    </p:animClr>
                                  </p:subTnLst>
                                </p:cTn>
                              </p:par>
                            </p:childTnLst>
                          </p:cTn>
                        </p:par>
                      </p:childTnLst>
                    </p:cTn>
                  </p:par>
                  <p:par>
                    <p:cTn id="10" fill="hold">
                      <p:stCondLst>
                        <p:cond delay="indefinite"/>
                      </p:stCondLst>
                      <p:childTnLst>
                        <p:par>
                          <p:cTn id="11" fill="hold">
                            <p:stCondLst>
                              <p:cond delay="0"/>
                            </p:stCondLst>
                            <p:childTnLst>
                              <p:par>
                                <p:cTn id="12" presetID="2" presetClass="entr" presetSubtype="9" fill="hold" grpId="0" nodeType="clickEffect">
                                  <p:stCondLst>
                                    <p:cond delay="0"/>
                                  </p:stCondLst>
                                  <p:childTnLst>
                                    <p:set>
                                      <p:cBhvr>
                                        <p:cTn id="13" dur="1" fill="hold">
                                          <p:stCondLst>
                                            <p:cond delay="0"/>
                                          </p:stCondLst>
                                        </p:cTn>
                                        <p:tgtEl>
                                          <p:spTgt spid="1240067">
                                            <p:txEl>
                                              <p:pRg st="1" end="1"/>
                                            </p:txEl>
                                          </p:spTgt>
                                        </p:tgtEl>
                                        <p:attrNameLst>
                                          <p:attrName>style.visibility</p:attrName>
                                        </p:attrNameLst>
                                      </p:cBhvr>
                                      <p:to>
                                        <p:strVal val="visible"/>
                                      </p:to>
                                    </p:set>
                                    <p:anim calcmode="lin" valueType="num">
                                      <p:cBhvr additive="base">
                                        <p:cTn id="14" dur="500" fill="hold"/>
                                        <p:tgtEl>
                                          <p:spTgt spid="1240067">
                                            <p:txEl>
                                              <p:pRg st="1" end="1"/>
                                            </p:txEl>
                                          </p:spTgt>
                                        </p:tgtEl>
                                        <p:attrNameLst>
                                          <p:attrName>ppt_x</p:attrName>
                                        </p:attrNameLst>
                                      </p:cBhvr>
                                      <p:tavLst>
                                        <p:tav tm="0">
                                          <p:val>
                                            <p:strVal val="0-#ppt_w/2"/>
                                          </p:val>
                                        </p:tav>
                                        <p:tav tm="100000">
                                          <p:val>
                                            <p:strVal val="#ppt_x"/>
                                          </p:val>
                                        </p:tav>
                                      </p:tavLst>
                                    </p:anim>
                                    <p:anim calcmode="lin" valueType="num">
                                      <p:cBhvr additive="base">
                                        <p:cTn id="15" dur="500" fill="hold"/>
                                        <p:tgtEl>
                                          <p:spTgt spid="1240067">
                                            <p:txEl>
                                              <p:pRg st="1" end="1"/>
                                            </p:txEl>
                                          </p:spTgt>
                                        </p:tgtEl>
                                        <p:attrNameLst>
                                          <p:attrName>ppt_y</p:attrName>
                                        </p:attrNameLst>
                                      </p:cBhvr>
                                      <p:tavLst>
                                        <p:tav tm="0">
                                          <p:val>
                                            <p:strVal val="0-#ppt_h/2"/>
                                          </p:val>
                                        </p:tav>
                                        <p:tav tm="100000">
                                          <p:val>
                                            <p:strVal val="#ppt_y"/>
                                          </p:val>
                                        </p:tav>
                                      </p:tavLst>
                                    </p:anim>
                                  </p:childTnLst>
                                  <p:subTnLst>
                                    <p:animClr clrSpc="rgb" dir="cw">
                                      <p:cBhvr override="childStyle">
                                        <p:cTn dur="1" fill="hold" display="0" masterRel="nextClick" afterEffect="1"/>
                                        <p:tgtEl>
                                          <p:spTgt spid="1240067">
                                            <p:txEl>
                                              <p:pRg st="1" end="1"/>
                                            </p:txEl>
                                          </p:spTgt>
                                        </p:tgtEl>
                                        <p:attrNameLst>
                                          <p:attrName>ppt_c</p:attrName>
                                        </p:attrNameLst>
                                      </p:cBhvr>
                                      <p:to>
                                        <a:srgbClr val="FF0000"/>
                                      </p:to>
                                    </p:animClr>
                                  </p:subTnLst>
                                </p:cTn>
                              </p:par>
                            </p:childTnLst>
                          </p:cTn>
                        </p:par>
                      </p:childTnLst>
                    </p:cTn>
                  </p:par>
                  <p:par>
                    <p:cTn id="16" fill="hold">
                      <p:stCondLst>
                        <p:cond delay="indefinite"/>
                      </p:stCondLst>
                      <p:childTnLst>
                        <p:par>
                          <p:cTn id="17" fill="hold">
                            <p:stCondLst>
                              <p:cond delay="0"/>
                            </p:stCondLst>
                            <p:childTnLst>
                              <p:par>
                                <p:cTn id="18" presetID="2" presetClass="entr" presetSubtype="9" fill="hold" grpId="0" nodeType="clickEffect">
                                  <p:stCondLst>
                                    <p:cond delay="0"/>
                                  </p:stCondLst>
                                  <p:childTnLst>
                                    <p:set>
                                      <p:cBhvr>
                                        <p:cTn id="19" dur="1" fill="hold">
                                          <p:stCondLst>
                                            <p:cond delay="0"/>
                                          </p:stCondLst>
                                        </p:cTn>
                                        <p:tgtEl>
                                          <p:spTgt spid="1240067">
                                            <p:txEl>
                                              <p:pRg st="2" end="2"/>
                                            </p:txEl>
                                          </p:spTgt>
                                        </p:tgtEl>
                                        <p:attrNameLst>
                                          <p:attrName>style.visibility</p:attrName>
                                        </p:attrNameLst>
                                      </p:cBhvr>
                                      <p:to>
                                        <p:strVal val="visible"/>
                                      </p:to>
                                    </p:set>
                                    <p:anim calcmode="lin" valueType="num">
                                      <p:cBhvr additive="base">
                                        <p:cTn id="20" dur="500" fill="hold"/>
                                        <p:tgtEl>
                                          <p:spTgt spid="1240067">
                                            <p:txEl>
                                              <p:pRg st="2" end="2"/>
                                            </p:txEl>
                                          </p:spTgt>
                                        </p:tgtEl>
                                        <p:attrNameLst>
                                          <p:attrName>ppt_x</p:attrName>
                                        </p:attrNameLst>
                                      </p:cBhvr>
                                      <p:tavLst>
                                        <p:tav tm="0">
                                          <p:val>
                                            <p:strVal val="0-#ppt_w/2"/>
                                          </p:val>
                                        </p:tav>
                                        <p:tav tm="100000">
                                          <p:val>
                                            <p:strVal val="#ppt_x"/>
                                          </p:val>
                                        </p:tav>
                                      </p:tavLst>
                                    </p:anim>
                                    <p:anim calcmode="lin" valueType="num">
                                      <p:cBhvr additive="base">
                                        <p:cTn id="21" dur="500" fill="hold"/>
                                        <p:tgtEl>
                                          <p:spTgt spid="1240067">
                                            <p:txEl>
                                              <p:pRg st="2" end="2"/>
                                            </p:txEl>
                                          </p:spTgt>
                                        </p:tgtEl>
                                        <p:attrNameLst>
                                          <p:attrName>ppt_y</p:attrName>
                                        </p:attrNameLst>
                                      </p:cBhvr>
                                      <p:tavLst>
                                        <p:tav tm="0">
                                          <p:val>
                                            <p:strVal val="0-#ppt_h/2"/>
                                          </p:val>
                                        </p:tav>
                                        <p:tav tm="100000">
                                          <p:val>
                                            <p:strVal val="#ppt_y"/>
                                          </p:val>
                                        </p:tav>
                                      </p:tavLst>
                                    </p:anim>
                                  </p:childTnLst>
                                  <p:subTnLst>
                                    <p:animClr clrSpc="rgb" dir="cw">
                                      <p:cBhvr override="childStyle">
                                        <p:cTn dur="1" fill="hold" display="0" masterRel="nextClick" afterEffect="1"/>
                                        <p:tgtEl>
                                          <p:spTgt spid="1240067">
                                            <p:txEl>
                                              <p:pRg st="2" end="2"/>
                                            </p:txEl>
                                          </p:spTgt>
                                        </p:tgtEl>
                                        <p:attrNameLst>
                                          <p:attrName>ppt_c</p:attrName>
                                        </p:attrNameLst>
                                      </p:cBhvr>
                                      <p:to>
                                        <a:srgbClr val="FF0000"/>
                                      </p:to>
                                    </p:animClr>
                                  </p:subTnLst>
                                </p:cTn>
                              </p:par>
                            </p:childTnLst>
                          </p:cTn>
                        </p:par>
                      </p:childTnLst>
                    </p:cTn>
                  </p:par>
                  <p:par>
                    <p:cTn id="22" fill="hold">
                      <p:stCondLst>
                        <p:cond delay="indefinite"/>
                      </p:stCondLst>
                      <p:childTnLst>
                        <p:par>
                          <p:cTn id="23" fill="hold">
                            <p:stCondLst>
                              <p:cond delay="0"/>
                            </p:stCondLst>
                            <p:childTnLst>
                              <p:par>
                                <p:cTn id="24" presetID="2" presetClass="entr" presetSubtype="9" fill="hold" grpId="0" nodeType="clickEffect">
                                  <p:stCondLst>
                                    <p:cond delay="0"/>
                                  </p:stCondLst>
                                  <p:childTnLst>
                                    <p:set>
                                      <p:cBhvr>
                                        <p:cTn id="25" dur="1" fill="hold">
                                          <p:stCondLst>
                                            <p:cond delay="0"/>
                                          </p:stCondLst>
                                        </p:cTn>
                                        <p:tgtEl>
                                          <p:spTgt spid="1240067">
                                            <p:txEl>
                                              <p:pRg st="3" end="3"/>
                                            </p:txEl>
                                          </p:spTgt>
                                        </p:tgtEl>
                                        <p:attrNameLst>
                                          <p:attrName>style.visibility</p:attrName>
                                        </p:attrNameLst>
                                      </p:cBhvr>
                                      <p:to>
                                        <p:strVal val="visible"/>
                                      </p:to>
                                    </p:set>
                                    <p:anim calcmode="lin" valueType="num">
                                      <p:cBhvr additive="base">
                                        <p:cTn id="26" dur="500" fill="hold"/>
                                        <p:tgtEl>
                                          <p:spTgt spid="1240067">
                                            <p:txEl>
                                              <p:pRg st="3" end="3"/>
                                            </p:txEl>
                                          </p:spTgt>
                                        </p:tgtEl>
                                        <p:attrNameLst>
                                          <p:attrName>ppt_x</p:attrName>
                                        </p:attrNameLst>
                                      </p:cBhvr>
                                      <p:tavLst>
                                        <p:tav tm="0">
                                          <p:val>
                                            <p:strVal val="0-#ppt_w/2"/>
                                          </p:val>
                                        </p:tav>
                                        <p:tav tm="100000">
                                          <p:val>
                                            <p:strVal val="#ppt_x"/>
                                          </p:val>
                                        </p:tav>
                                      </p:tavLst>
                                    </p:anim>
                                    <p:anim calcmode="lin" valueType="num">
                                      <p:cBhvr additive="base">
                                        <p:cTn id="27" dur="500" fill="hold"/>
                                        <p:tgtEl>
                                          <p:spTgt spid="1240067">
                                            <p:txEl>
                                              <p:pRg st="3" end="3"/>
                                            </p:txEl>
                                          </p:spTgt>
                                        </p:tgtEl>
                                        <p:attrNameLst>
                                          <p:attrName>ppt_y</p:attrName>
                                        </p:attrNameLst>
                                      </p:cBhvr>
                                      <p:tavLst>
                                        <p:tav tm="0">
                                          <p:val>
                                            <p:strVal val="0-#ppt_h/2"/>
                                          </p:val>
                                        </p:tav>
                                        <p:tav tm="100000">
                                          <p:val>
                                            <p:strVal val="#ppt_y"/>
                                          </p:val>
                                        </p:tav>
                                      </p:tavLst>
                                    </p:anim>
                                  </p:childTnLst>
                                  <p:subTnLst>
                                    <p:animClr clrSpc="rgb" dir="cw">
                                      <p:cBhvr override="childStyle">
                                        <p:cTn dur="1" fill="hold" display="0" masterRel="nextClick" afterEffect="1"/>
                                        <p:tgtEl>
                                          <p:spTgt spid="1240067">
                                            <p:txEl>
                                              <p:pRg st="3" end="3"/>
                                            </p:txEl>
                                          </p:spTgt>
                                        </p:tgtEl>
                                        <p:attrNameLst>
                                          <p:attrName>ppt_c</p:attrName>
                                        </p:attrNameLst>
                                      </p:cBhvr>
                                      <p:to>
                                        <a:srgbClr val="FF0000"/>
                                      </p:to>
                                    </p:animClr>
                                  </p:subTnLst>
                                </p:cTn>
                              </p:par>
                            </p:childTnLst>
                          </p:cTn>
                        </p:par>
                      </p:childTnLst>
                    </p:cTn>
                  </p:par>
                  <p:par>
                    <p:cTn id="28" fill="hold">
                      <p:stCondLst>
                        <p:cond delay="indefinite"/>
                      </p:stCondLst>
                      <p:childTnLst>
                        <p:par>
                          <p:cTn id="29" fill="hold">
                            <p:stCondLst>
                              <p:cond delay="0"/>
                            </p:stCondLst>
                            <p:childTnLst>
                              <p:par>
                                <p:cTn id="30" presetID="2" presetClass="entr" presetSubtype="9" fill="hold" grpId="0" nodeType="clickEffect">
                                  <p:stCondLst>
                                    <p:cond delay="0"/>
                                  </p:stCondLst>
                                  <p:childTnLst>
                                    <p:set>
                                      <p:cBhvr>
                                        <p:cTn id="31" dur="1" fill="hold">
                                          <p:stCondLst>
                                            <p:cond delay="0"/>
                                          </p:stCondLst>
                                        </p:cTn>
                                        <p:tgtEl>
                                          <p:spTgt spid="1240067">
                                            <p:txEl>
                                              <p:pRg st="4" end="4"/>
                                            </p:txEl>
                                          </p:spTgt>
                                        </p:tgtEl>
                                        <p:attrNameLst>
                                          <p:attrName>style.visibility</p:attrName>
                                        </p:attrNameLst>
                                      </p:cBhvr>
                                      <p:to>
                                        <p:strVal val="visible"/>
                                      </p:to>
                                    </p:set>
                                    <p:anim calcmode="lin" valueType="num">
                                      <p:cBhvr additive="base">
                                        <p:cTn id="32" dur="500" fill="hold"/>
                                        <p:tgtEl>
                                          <p:spTgt spid="1240067">
                                            <p:txEl>
                                              <p:pRg st="4" end="4"/>
                                            </p:txEl>
                                          </p:spTgt>
                                        </p:tgtEl>
                                        <p:attrNameLst>
                                          <p:attrName>ppt_x</p:attrName>
                                        </p:attrNameLst>
                                      </p:cBhvr>
                                      <p:tavLst>
                                        <p:tav tm="0">
                                          <p:val>
                                            <p:strVal val="0-#ppt_w/2"/>
                                          </p:val>
                                        </p:tav>
                                        <p:tav tm="100000">
                                          <p:val>
                                            <p:strVal val="#ppt_x"/>
                                          </p:val>
                                        </p:tav>
                                      </p:tavLst>
                                    </p:anim>
                                    <p:anim calcmode="lin" valueType="num">
                                      <p:cBhvr additive="base">
                                        <p:cTn id="33" dur="500" fill="hold"/>
                                        <p:tgtEl>
                                          <p:spTgt spid="1240067">
                                            <p:txEl>
                                              <p:pRg st="4" end="4"/>
                                            </p:txEl>
                                          </p:spTgt>
                                        </p:tgtEl>
                                        <p:attrNameLst>
                                          <p:attrName>ppt_y</p:attrName>
                                        </p:attrNameLst>
                                      </p:cBhvr>
                                      <p:tavLst>
                                        <p:tav tm="0">
                                          <p:val>
                                            <p:strVal val="0-#ppt_h/2"/>
                                          </p:val>
                                        </p:tav>
                                        <p:tav tm="100000">
                                          <p:val>
                                            <p:strVal val="#ppt_y"/>
                                          </p:val>
                                        </p:tav>
                                      </p:tavLst>
                                    </p:anim>
                                  </p:childTnLst>
                                  <p:subTnLst>
                                    <p:animClr clrSpc="rgb" dir="cw">
                                      <p:cBhvr override="childStyle">
                                        <p:cTn dur="1" fill="hold" display="0" masterRel="nextClick" afterEffect="1"/>
                                        <p:tgtEl>
                                          <p:spTgt spid="1240067">
                                            <p:txEl>
                                              <p:pRg st="4" end="4"/>
                                            </p:txEl>
                                          </p:spTgt>
                                        </p:tgtEl>
                                        <p:attrNameLst>
                                          <p:attrName>ppt_c</p:attrName>
                                        </p:attrNameLst>
                                      </p:cBhvr>
                                      <p:to>
                                        <a:srgbClr val="FF0000"/>
                                      </p:to>
                                    </p:animClr>
                                  </p:subTnLst>
                                </p:cTn>
                              </p:par>
                            </p:childTnLst>
                          </p:cTn>
                        </p:par>
                      </p:childTnLst>
                    </p:cTn>
                  </p:par>
                  <p:par>
                    <p:cTn id="34" fill="hold">
                      <p:stCondLst>
                        <p:cond delay="indefinite"/>
                      </p:stCondLst>
                      <p:childTnLst>
                        <p:par>
                          <p:cTn id="35" fill="hold">
                            <p:stCondLst>
                              <p:cond delay="0"/>
                            </p:stCondLst>
                            <p:childTnLst>
                              <p:par>
                                <p:cTn id="36" presetID="2" presetClass="entr" presetSubtype="9" fill="hold" grpId="0" nodeType="clickEffect">
                                  <p:stCondLst>
                                    <p:cond delay="0"/>
                                  </p:stCondLst>
                                  <p:childTnLst>
                                    <p:set>
                                      <p:cBhvr>
                                        <p:cTn id="37" dur="1" fill="hold">
                                          <p:stCondLst>
                                            <p:cond delay="0"/>
                                          </p:stCondLst>
                                        </p:cTn>
                                        <p:tgtEl>
                                          <p:spTgt spid="1240067">
                                            <p:txEl>
                                              <p:pRg st="5" end="5"/>
                                            </p:txEl>
                                          </p:spTgt>
                                        </p:tgtEl>
                                        <p:attrNameLst>
                                          <p:attrName>style.visibility</p:attrName>
                                        </p:attrNameLst>
                                      </p:cBhvr>
                                      <p:to>
                                        <p:strVal val="visible"/>
                                      </p:to>
                                    </p:set>
                                    <p:anim calcmode="lin" valueType="num">
                                      <p:cBhvr additive="base">
                                        <p:cTn id="38" dur="500" fill="hold"/>
                                        <p:tgtEl>
                                          <p:spTgt spid="1240067">
                                            <p:txEl>
                                              <p:pRg st="5" end="5"/>
                                            </p:txEl>
                                          </p:spTgt>
                                        </p:tgtEl>
                                        <p:attrNameLst>
                                          <p:attrName>ppt_x</p:attrName>
                                        </p:attrNameLst>
                                      </p:cBhvr>
                                      <p:tavLst>
                                        <p:tav tm="0">
                                          <p:val>
                                            <p:strVal val="0-#ppt_w/2"/>
                                          </p:val>
                                        </p:tav>
                                        <p:tav tm="100000">
                                          <p:val>
                                            <p:strVal val="#ppt_x"/>
                                          </p:val>
                                        </p:tav>
                                      </p:tavLst>
                                    </p:anim>
                                    <p:anim calcmode="lin" valueType="num">
                                      <p:cBhvr additive="base">
                                        <p:cTn id="39" dur="500" fill="hold"/>
                                        <p:tgtEl>
                                          <p:spTgt spid="1240067">
                                            <p:txEl>
                                              <p:pRg st="5" end="5"/>
                                            </p:txEl>
                                          </p:spTgt>
                                        </p:tgtEl>
                                        <p:attrNameLst>
                                          <p:attrName>ppt_y</p:attrName>
                                        </p:attrNameLst>
                                      </p:cBhvr>
                                      <p:tavLst>
                                        <p:tav tm="0">
                                          <p:val>
                                            <p:strVal val="0-#ppt_h/2"/>
                                          </p:val>
                                        </p:tav>
                                        <p:tav tm="100000">
                                          <p:val>
                                            <p:strVal val="#ppt_y"/>
                                          </p:val>
                                        </p:tav>
                                      </p:tavLst>
                                    </p:anim>
                                  </p:childTnLst>
                                  <p:subTnLst>
                                    <p:animClr clrSpc="rgb" dir="cw">
                                      <p:cBhvr override="childStyle">
                                        <p:cTn dur="1" fill="hold" display="0" masterRel="nextClick" afterEffect="1"/>
                                        <p:tgtEl>
                                          <p:spTgt spid="1240067">
                                            <p:txEl>
                                              <p:pRg st="5" end="5"/>
                                            </p:txEl>
                                          </p:spTgt>
                                        </p:tgtEl>
                                        <p:attrNameLst>
                                          <p:attrName>ppt_c</p:attrName>
                                        </p:attrNameLst>
                                      </p:cBhvr>
                                      <p:to>
                                        <a:srgbClr val="FF0000"/>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40067" grpId="0" uiExpand="1" build="p" autoUpdateAnimBg="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3138" name="Rectangle 2"/>
          <p:cNvSpPr>
            <a:spLocks noGrp="1" noChangeArrowheads="1"/>
          </p:cNvSpPr>
          <p:nvPr>
            <p:ph type="title"/>
          </p:nvPr>
        </p:nvSpPr>
        <p:spPr/>
        <p:txBody>
          <a:bodyPr/>
          <a:lstStyle/>
          <a:p>
            <a:r>
              <a:rPr lang="zh-CN" altLang="en-US"/>
              <a:t>远程控制木马的运行步骤</a:t>
            </a:r>
          </a:p>
        </p:txBody>
      </p:sp>
      <p:sp>
        <p:nvSpPr>
          <p:cNvPr id="1243139" name="Rectangle 3"/>
          <p:cNvSpPr>
            <a:spLocks noGrp="1" noChangeArrowheads="1"/>
          </p:cNvSpPr>
          <p:nvPr>
            <p:ph type="body" idx="1"/>
          </p:nvPr>
        </p:nvSpPr>
        <p:spPr/>
        <p:txBody>
          <a:bodyPr/>
          <a:lstStyle/>
          <a:p>
            <a:r>
              <a:rPr lang="zh-CN" altLang="en-US"/>
              <a:t>远程控制</a:t>
            </a:r>
            <a:r>
              <a:rPr lang="zh-CN" altLang="en-US">
                <a:latin typeface="宋体" panose="02010600030101010101" pitchFamily="2" charset="-122"/>
              </a:rPr>
              <a:t>木马进行网络入侵的过程</a:t>
            </a:r>
            <a:r>
              <a:rPr lang="en-US" altLang="zh-CN">
                <a:latin typeface="宋体" panose="02010600030101010101" pitchFamily="2" charset="-122"/>
              </a:rPr>
              <a:t>:</a:t>
            </a:r>
          </a:p>
          <a:p>
            <a:pPr lvl="1" algn="just">
              <a:spcBef>
                <a:spcPct val="40000"/>
              </a:spcBef>
            </a:pPr>
            <a:r>
              <a:rPr lang="zh-CN" altLang="en-US">
                <a:latin typeface="黑体" panose="02010609060101010101" pitchFamily="49" charset="-122"/>
              </a:rPr>
              <a:t>配置木马</a:t>
            </a:r>
          </a:p>
          <a:p>
            <a:pPr lvl="1" algn="just">
              <a:spcBef>
                <a:spcPct val="40000"/>
              </a:spcBef>
            </a:pPr>
            <a:r>
              <a:rPr lang="zh-CN" altLang="en-US">
                <a:latin typeface="黑体" panose="02010609060101010101" pitchFamily="49" charset="-122"/>
              </a:rPr>
              <a:t>传播木马</a:t>
            </a:r>
          </a:p>
          <a:p>
            <a:pPr lvl="1" algn="just">
              <a:spcBef>
                <a:spcPct val="40000"/>
              </a:spcBef>
            </a:pPr>
            <a:r>
              <a:rPr lang="zh-CN" altLang="en-US">
                <a:latin typeface="黑体" panose="02010609060101010101" pitchFamily="49" charset="-122"/>
              </a:rPr>
              <a:t>运行木马 </a:t>
            </a:r>
          </a:p>
          <a:p>
            <a:pPr lvl="1" algn="just">
              <a:spcBef>
                <a:spcPct val="40000"/>
              </a:spcBef>
            </a:pPr>
            <a:r>
              <a:rPr lang="zh-CN" altLang="en-US">
                <a:latin typeface="黑体" panose="02010609060101010101" pitchFamily="49" charset="-122"/>
              </a:rPr>
              <a:t>信息反馈</a:t>
            </a:r>
          </a:p>
          <a:p>
            <a:pPr lvl="1" algn="just">
              <a:spcBef>
                <a:spcPct val="40000"/>
              </a:spcBef>
            </a:pPr>
            <a:r>
              <a:rPr lang="zh-CN" altLang="en-US">
                <a:latin typeface="黑体" panose="02010609060101010101" pitchFamily="49" charset="-122"/>
              </a:rPr>
              <a:t>建立连接 </a:t>
            </a:r>
          </a:p>
          <a:p>
            <a:pPr lvl="1" algn="just">
              <a:spcBef>
                <a:spcPct val="40000"/>
              </a:spcBef>
            </a:pPr>
            <a:r>
              <a:rPr lang="zh-CN" altLang="en-US">
                <a:latin typeface="黑体" panose="02010609060101010101" pitchFamily="49" charset="-122"/>
              </a:rPr>
              <a:t>远程控制</a:t>
            </a:r>
          </a:p>
        </p:txBody>
      </p:sp>
    </p:spTree>
  </p:cSld>
  <p:clrMapOvr>
    <a:masterClrMapping/>
  </p:clrMapOvr>
  <p:transition>
    <p:cover dir="d"/>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5186" name="Rectangle 2"/>
          <p:cNvSpPr>
            <a:spLocks noGrp="1" noChangeArrowheads="1"/>
          </p:cNvSpPr>
          <p:nvPr>
            <p:ph type="title"/>
          </p:nvPr>
        </p:nvSpPr>
        <p:spPr>
          <a:xfrm>
            <a:off x="1336675" y="273050"/>
            <a:ext cx="6553200" cy="792163"/>
          </a:xfrm>
        </p:spPr>
        <p:txBody>
          <a:bodyPr/>
          <a:lstStyle/>
          <a:p>
            <a:r>
              <a:rPr lang="zh-CN" altLang="en-US" dirty="0"/>
              <a:t>远程控制木马的运行步骤</a:t>
            </a:r>
          </a:p>
        </p:txBody>
      </p:sp>
      <p:sp>
        <p:nvSpPr>
          <p:cNvPr id="1245187" name="Line 3"/>
          <p:cNvSpPr>
            <a:spLocks noChangeShapeType="1"/>
          </p:cNvSpPr>
          <p:nvPr/>
        </p:nvSpPr>
        <p:spPr bwMode="auto">
          <a:xfrm>
            <a:off x="3059113" y="3373438"/>
            <a:ext cx="3816350" cy="0"/>
          </a:xfrm>
          <a:prstGeom prst="line">
            <a:avLst/>
          </a:prstGeom>
          <a:noFill/>
          <a:ln w="9525">
            <a:solidFill>
              <a:schemeClr val="tx1"/>
            </a:solidFill>
            <a:round/>
          </a:ln>
          <a:effectLst/>
        </p:spPr>
        <p:txBody>
          <a:bodyPr/>
          <a:lstStyle/>
          <a:p>
            <a:endParaRPr lang="zh-CN" altLang="en-US"/>
          </a:p>
        </p:txBody>
      </p:sp>
      <p:sp>
        <p:nvSpPr>
          <p:cNvPr id="1245188" name="Text Box 4"/>
          <p:cNvSpPr txBox="1">
            <a:spLocks noChangeArrowheads="1"/>
          </p:cNvSpPr>
          <p:nvPr/>
        </p:nvSpPr>
        <p:spPr bwMode="auto">
          <a:xfrm>
            <a:off x="-49213" y="1401763"/>
            <a:ext cx="1511301" cy="457200"/>
          </a:xfrm>
          <a:prstGeom prst="rect">
            <a:avLst/>
          </a:prstGeom>
          <a:noFill/>
          <a:ln w="9525">
            <a:noFill/>
            <a:miter lim="800000"/>
          </a:ln>
          <a:effectLst/>
        </p:spPr>
        <p:txBody>
          <a:bodyPr>
            <a:spAutoFit/>
          </a:bodyPr>
          <a:lstStyle/>
          <a:p>
            <a:pPr>
              <a:spcBef>
                <a:spcPct val="50000"/>
              </a:spcBef>
            </a:pPr>
            <a:r>
              <a:rPr kumimoji="0" lang="zh-CN" altLang="en-US" b="1">
                <a:solidFill>
                  <a:srgbClr val="FF0000"/>
                </a:solidFill>
                <a:latin typeface="Arial" panose="020B0604020202020204" pitchFamily="34" charset="0"/>
              </a:rPr>
              <a:t>配置木马</a:t>
            </a:r>
          </a:p>
        </p:txBody>
      </p:sp>
      <p:sp>
        <p:nvSpPr>
          <p:cNvPr id="1245189" name="Text Box 5"/>
          <p:cNvSpPr txBox="1">
            <a:spLocks noChangeArrowheads="1"/>
          </p:cNvSpPr>
          <p:nvPr/>
        </p:nvSpPr>
        <p:spPr bwMode="auto">
          <a:xfrm>
            <a:off x="1619250" y="2087563"/>
            <a:ext cx="1150938" cy="457200"/>
          </a:xfrm>
          <a:prstGeom prst="rect">
            <a:avLst/>
          </a:prstGeom>
          <a:noFill/>
          <a:ln w="9525">
            <a:noFill/>
            <a:miter lim="800000"/>
          </a:ln>
          <a:effectLst/>
        </p:spPr>
        <p:txBody>
          <a:bodyPr>
            <a:spAutoFit/>
          </a:bodyPr>
          <a:lstStyle/>
          <a:p>
            <a:pPr>
              <a:spcBef>
                <a:spcPct val="50000"/>
              </a:spcBef>
            </a:pPr>
            <a:r>
              <a:rPr kumimoji="0" lang="zh-CN" altLang="en-US" b="1">
                <a:latin typeface="Arial" panose="020B0604020202020204" pitchFamily="34" charset="0"/>
                <a:ea typeface="黑体" panose="02010609060101010101" pitchFamily="49" charset="-122"/>
              </a:rPr>
              <a:t>控制端</a:t>
            </a:r>
          </a:p>
        </p:txBody>
      </p:sp>
      <p:sp>
        <p:nvSpPr>
          <p:cNvPr id="1245190" name="Text Box 6"/>
          <p:cNvSpPr txBox="1">
            <a:spLocks noChangeArrowheads="1"/>
          </p:cNvSpPr>
          <p:nvPr/>
        </p:nvSpPr>
        <p:spPr bwMode="auto">
          <a:xfrm>
            <a:off x="6804025" y="2087563"/>
            <a:ext cx="1150938" cy="457200"/>
          </a:xfrm>
          <a:prstGeom prst="rect">
            <a:avLst/>
          </a:prstGeom>
          <a:noFill/>
          <a:ln w="9525">
            <a:noFill/>
            <a:miter lim="800000"/>
          </a:ln>
          <a:effectLst/>
        </p:spPr>
        <p:txBody>
          <a:bodyPr>
            <a:spAutoFit/>
          </a:bodyPr>
          <a:lstStyle/>
          <a:p>
            <a:pPr>
              <a:spcBef>
                <a:spcPct val="50000"/>
              </a:spcBef>
            </a:pPr>
            <a:r>
              <a:rPr kumimoji="0" lang="zh-CN" altLang="en-US" b="1">
                <a:latin typeface="Arial" panose="020B0604020202020204" pitchFamily="34" charset="0"/>
                <a:ea typeface="黑体" panose="02010609060101010101" pitchFamily="49" charset="-122"/>
              </a:rPr>
              <a:t>服务端</a:t>
            </a:r>
          </a:p>
        </p:txBody>
      </p:sp>
      <p:sp>
        <p:nvSpPr>
          <p:cNvPr id="1245191" name="Text Box 7"/>
          <p:cNvSpPr txBox="1">
            <a:spLocks noChangeArrowheads="1"/>
          </p:cNvSpPr>
          <p:nvPr/>
        </p:nvSpPr>
        <p:spPr bwMode="auto">
          <a:xfrm>
            <a:off x="4356100" y="2797175"/>
            <a:ext cx="1800225" cy="457200"/>
          </a:xfrm>
          <a:prstGeom prst="rect">
            <a:avLst/>
          </a:prstGeom>
          <a:noFill/>
          <a:ln w="9525">
            <a:noFill/>
            <a:miter lim="800000"/>
          </a:ln>
          <a:effectLst/>
        </p:spPr>
        <p:txBody>
          <a:bodyPr>
            <a:spAutoFit/>
          </a:bodyPr>
          <a:lstStyle/>
          <a:p>
            <a:pPr>
              <a:spcBef>
                <a:spcPct val="50000"/>
              </a:spcBef>
            </a:pPr>
            <a:r>
              <a:rPr kumimoji="0" lang="zh-CN" altLang="en-US" b="1">
                <a:latin typeface="Arial" panose="020B0604020202020204" pitchFamily="34" charset="0"/>
                <a:ea typeface="黑体" panose="02010609060101010101" pitchFamily="49" charset="-122"/>
              </a:rPr>
              <a:t>网络</a:t>
            </a:r>
          </a:p>
        </p:txBody>
      </p:sp>
      <p:sp>
        <p:nvSpPr>
          <p:cNvPr id="1245192" name="Text Box 8"/>
          <p:cNvSpPr txBox="1">
            <a:spLocks noChangeArrowheads="1"/>
          </p:cNvSpPr>
          <p:nvPr/>
        </p:nvSpPr>
        <p:spPr bwMode="auto">
          <a:xfrm>
            <a:off x="1042988" y="3733800"/>
            <a:ext cx="6985000" cy="366713"/>
          </a:xfrm>
          <a:prstGeom prst="rect">
            <a:avLst/>
          </a:prstGeom>
          <a:noFill/>
          <a:ln w="9525">
            <a:noFill/>
            <a:miter lim="800000"/>
          </a:ln>
          <a:effectLst/>
        </p:spPr>
        <p:txBody>
          <a:bodyPr>
            <a:spAutoFit/>
          </a:bodyPr>
          <a:lstStyle/>
          <a:p>
            <a:pPr>
              <a:spcBef>
                <a:spcPct val="50000"/>
              </a:spcBef>
            </a:pPr>
            <a:endParaRPr kumimoji="0" lang="zh-CN" altLang="zh-CN" sz="1800">
              <a:latin typeface="Arial" panose="020B0604020202020204" pitchFamily="34" charset="0"/>
              <a:ea typeface="黑体" panose="02010609060101010101" pitchFamily="49" charset="-122"/>
            </a:endParaRPr>
          </a:p>
        </p:txBody>
      </p:sp>
      <p:sp>
        <p:nvSpPr>
          <p:cNvPr id="1245193" name="Text Box 9"/>
          <p:cNvSpPr txBox="1">
            <a:spLocks noChangeArrowheads="1"/>
          </p:cNvSpPr>
          <p:nvPr/>
        </p:nvSpPr>
        <p:spPr bwMode="auto">
          <a:xfrm>
            <a:off x="468313" y="4310063"/>
            <a:ext cx="8126412" cy="1614487"/>
          </a:xfrm>
          <a:prstGeom prst="rect">
            <a:avLst/>
          </a:prstGeom>
          <a:noFill/>
          <a:ln w="9525">
            <a:noFill/>
            <a:miter lim="800000"/>
          </a:ln>
          <a:effectLst/>
        </p:spPr>
        <p:txBody>
          <a:bodyPr>
            <a:spAutoFit/>
          </a:bodyPr>
          <a:lstStyle/>
          <a:p>
            <a:pPr>
              <a:spcBef>
                <a:spcPct val="50000"/>
              </a:spcBef>
            </a:pPr>
            <a:r>
              <a:rPr kumimoji="0" lang="zh-CN" altLang="en-US" sz="2800" b="1">
                <a:latin typeface="Arial" panose="020B0604020202020204" pitchFamily="34" charset="0"/>
                <a:ea typeface="黑体" panose="02010609060101010101" pitchFamily="49" charset="-122"/>
              </a:rPr>
              <a:t>配置木马阶段主要实现两个功能</a:t>
            </a:r>
            <a:r>
              <a:rPr kumimoji="0" lang="zh-CN" altLang="en-US" sz="2800" b="1">
                <a:latin typeface="Arial" panose="020B0604020202020204" pitchFamily="34" charset="0"/>
                <a:ea typeface="黑体" panose="02010609060101010101" pitchFamily="49" charset="-122"/>
                <a:sym typeface="Wingdings" panose="05000000000000000000" pitchFamily="2" charset="2"/>
              </a:rPr>
              <a:t>：</a:t>
            </a:r>
          </a:p>
          <a:p>
            <a:pPr lvl="1">
              <a:spcBef>
                <a:spcPct val="50000"/>
              </a:spcBef>
              <a:buFont typeface="Wingdings" panose="05000000000000000000" pitchFamily="2" charset="2"/>
              <a:buChar char="ü"/>
            </a:pPr>
            <a:r>
              <a:rPr kumimoji="0" lang="zh-CN" altLang="en-US" b="1">
                <a:latin typeface="Arial" panose="020B0604020202020204" pitchFamily="34" charset="0"/>
                <a:ea typeface="黑体" panose="02010609060101010101" pitchFamily="49" charset="-122"/>
                <a:sym typeface="Wingdings" panose="05000000000000000000" pitchFamily="2" charset="2"/>
              </a:rPr>
              <a:t>定制木马：定制端口，确定木马在哪个端口监听。</a:t>
            </a:r>
          </a:p>
          <a:p>
            <a:pPr lvl="1">
              <a:spcBef>
                <a:spcPct val="50000"/>
              </a:spcBef>
              <a:buFont typeface="Wingdings" panose="05000000000000000000" pitchFamily="2" charset="2"/>
              <a:buChar char="ü"/>
            </a:pPr>
            <a:r>
              <a:rPr kumimoji="0" lang="zh-CN" altLang="en-US" b="1">
                <a:latin typeface="Arial" panose="020B0604020202020204" pitchFamily="34" charset="0"/>
                <a:ea typeface="黑体" panose="02010609060101010101" pitchFamily="49" charset="-122"/>
                <a:sym typeface="Wingdings" panose="05000000000000000000" pitchFamily="2" charset="2"/>
              </a:rPr>
              <a:t>信息反馈：设置信息反馈的方式。</a:t>
            </a:r>
            <a:endParaRPr kumimoji="0" lang="zh-CN" altLang="en-US" b="1">
              <a:latin typeface="Arial" panose="020B0604020202020204" pitchFamily="34" charset="0"/>
              <a:ea typeface="黑体" panose="02010609060101010101" pitchFamily="49" charset="-122"/>
            </a:endParaRPr>
          </a:p>
        </p:txBody>
      </p:sp>
      <p:pic>
        <p:nvPicPr>
          <p:cNvPr id="1245194" name="Picture 10" descr="787"/>
          <p:cNvPicPr>
            <a:picLocks noChangeAspect="1" noChangeArrowheads="1"/>
          </p:cNvPicPr>
          <p:nvPr/>
        </p:nvPicPr>
        <p:blipFill>
          <a:blip r:embed="rId2" cstate="print"/>
          <a:srcRect/>
          <a:stretch>
            <a:fillRect/>
          </a:stretch>
        </p:blipFill>
        <p:spPr bwMode="auto">
          <a:xfrm>
            <a:off x="1619250" y="2941638"/>
            <a:ext cx="1223963" cy="1062037"/>
          </a:xfrm>
          <a:prstGeom prst="rect">
            <a:avLst/>
          </a:prstGeom>
          <a:noFill/>
        </p:spPr>
      </p:pic>
      <p:pic>
        <p:nvPicPr>
          <p:cNvPr id="1245195" name="Picture 11" descr="were"/>
          <p:cNvPicPr>
            <a:picLocks noChangeAspect="1" noChangeArrowheads="1"/>
          </p:cNvPicPr>
          <p:nvPr/>
        </p:nvPicPr>
        <p:blipFill>
          <a:blip r:embed="rId3" cstate="print"/>
          <a:srcRect/>
          <a:stretch>
            <a:fillRect/>
          </a:stretch>
        </p:blipFill>
        <p:spPr bwMode="auto">
          <a:xfrm>
            <a:off x="6948488" y="2725738"/>
            <a:ext cx="1120775" cy="1366837"/>
          </a:xfrm>
          <a:prstGeom prst="rect">
            <a:avLst/>
          </a:prstGeom>
          <a:noFill/>
        </p:spPr>
      </p:pic>
      <p:pic>
        <p:nvPicPr>
          <p:cNvPr id="1245196" name="Picture 12"/>
          <p:cNvPicPr>
            <a:picLocks noChangeAspect="1" noChangeArrowheads="1"/>
          </p:cNvPicPr>
          <p:nvPr/>
        </p:nvPicPr>
        <p:blipFill>
          <a:blip r:embed="rId4" cstate="print"/>
          <a:srcRect/>
          <a:stretch>
            <a:fillRect/>
          </a:stretch>
        </p:blipFill>
        <p:spPr bwMode="auto">
          <a:xfrm>
            <a:off x="323850" y="2581275"/>
            <a:ext cx="1235075" cy="1439863"/>
          </a:xfrm>
          <a:prstGeom prst="rect">
            <a:avLst/>
          </a:prstGeom>
          <a:noFill/>
          <a:ln w="9525">
            <a:noFill/>
            <a:miter lim="800000"/>
            <a:headEnd/>
            <a:tailEnd/>
          </a:ln>
          <a:effectLst/>
        </p:spPr>
      </p:pic>
      <p:sp>
        <p:nvSpPr>
          <p:cNvPr id="1245197" name="Text Box 13"/>
          <p:cNvSpPr txBox="1">
            <a:spLocks noChangeArrowheads="1"/>
          </p:cNvSpPr>
          <p:nvPr/>
        </p:nvSpPr>
        <p:spPr bwMode="auto">
          <a:xfrm>
            <a:off x="1519238" y="1403350"/>
            <a:ext cx="1511300" cy="457200"/>
          </a:xfrm>
          <a:prstGeom prst="rect">
            <a:avLst/>
          </a:prstGeom>
          <a:noFill/>
          <a:ln w="9525">
            <a:noFill/>
            <a:miter lim="800000"/>
          </a:ln>
          <a:effectLst/>
        </p:spPr>
        <p:txBody>
          <a:bodyPr>
            <a:spAutoFit/>
          </a:bodyPr>
          <a:lstStyle/>
          <a:p>
            <a:pPr>
              <a:spcBef>
                <a:spcPct val="50000"/>
              </a:spcBef>
            </a:pPr>
            <a:r>
              <a:rPr kumimoji="0" lang="zh-CN" altLang="en-US" b="1">
                <a:solidFill>
                  <a:srgbClr val="0000FF"/>
                </a:solidFill>
                <a:latin typeface="Arial" panose="020B0604020202020204" pitchFamily="34" charset="0"/>
                <a:ea typeface="黑体" panose="02010609060101010101" pitchFamily="49" charset="-122"/>
              </a:rPr>
              <a:t>传播木马</a:t>
            </a:r>
          </a:p>
        </p:txBody>
      </p:sp>
      <p:sp>
        <p:nvSpPr>
          <p:cNvPr id="1245198" name="Text Box 14"/>
          <p:cNvSpPr txBox="1">
            <a:spLocks noChangeArrowheads="1"/>
          </p:cNvSpPr>
          <p:nvPr/>
        </p:nvSpPr>
        <p:spPr bwMode="auto">
          <a:xfrm>
            <a:off x="3105150" y="1401763"/>
            <a:ext cx="1511300" cy="457200"/>
          </a:xfrm>
          <a:prstGeom prst="rect">
            <a:avLst/>
          </a:prstGeom>
          <a:noFill/>
          <a:ln w="9525">
            <a:noFill/>
            <a:miter lim="800000"/>
          </a:ln>
          <a:effectLst/>
        </p:spPr>
        <p:txBody>
          <a:bodyPr>
            <a:spAutoFit/>
          </a:bodyPr>
          <a:lstStyle/>
          <a:p>
            <a:pPr>
              <a:spcBef>
                <a:spcPct val="50000"/>
              </a:spcBef>
            </a:pPr>
            <a:r>
              <a:rPr kumimoji="0" lang="zh-CN" altLang="en-US" b="1">
                <a:solidFill>
                  <a:srgbClr val="0000FF"/>
                </a:solidFill>
                <a:latin typeface="Arial" panose="020B0604020202020204" pitchFamily="34" charset="0"/>
                <a:ea typeface="黑体" panose="02010609060101010101" pitchFamily="49" charset="-122"/>
              </a:rPr>
              <a:t>运行木马</a:t>
            </a:r>
          </a:p>
        </p:txBody>
      </p:sp>
      <p:sp>
        <p:nvSpPr>
          <p:cNvPr id="1245199" name="Text Box 15"/>
          <p:cNvSpPr txBox="1">
            <a:spLocks noChangeArrowheads="1"/>
          </p:cNvSpPr>
          <p:nvPr/>
        </p:nvSpPr>
        <p:spPr bwMode="auto">
          <a:xfrm>
            <a:off x="4673600" y="1401763"/>
            <a:ext cx="1511300" cy="457200"/>
          </a:xfrm>
          <a:prstGeom prst="rect">
            <a:avLst/>
          </a:prstGeom>
          <a:noFill/>
          <a:ln w="9525">
            <a:noFill/>
            <a:miter lim="800000"/>
          </a:ln>
          <a:effectLst/>
        </p:spPr>
        <p:txBody>
          <a:bodyPr>
            <a:spAutoFit/>
          </a:bodyPr>
          <a:lstStyle/>
          <a:p>
            <a:pPr>
              <a:spcBef>
                <a:spcPct val="50000"/>
              </a:spcBef>
            </a:pPr>
            <a:r>
              <a:rPr kumimoji="0" lang="zh-CN" altLang="en-US" b="1">
                <a:solidFill>
                  <a:srgbClr val="0000FF"/>
                </a:solidFill>
                <a:latin typeface="Arial" panose="020B0604020202020204" pitchFamily="34" charset="0"/>
                <a:ea typeface="黑体" panose="02010609060101010101" pitchFamily="49" charset="-122"/>
              </a:rPr>
              <a:t>信息</a:t>
            </a:r>
            <a:r>
              <a:rPr kumimoji="0" lang="zh-CN" altLang="en-US" b="1">
                <a:solidFill>
                  <a:srgbClr val="0000FF"/>
                </a:solidFill>
                <a:ea typeface="黑体" panose="02010609060101010101" pitchFamily="49" charset="-122"/>
              </a:rPr>
              <a:t>反馈</a:t>
            </a:r>
          </a:p>
        </p:txBody>
      </p:sp>
      <p:sp>
        <p:nvSpPr>
          <p:cNvPr id="1245200" name="Text Box 16"/>
          <p:cNvSpPr txBox="1">
            <a:spLocks noChangeArrowheads="1"/>
          </p:cNvSpPr>
          <p:nvPr/>
        </p:nvSpPr>
        <p:spPr bwMode="auto">
          <a:xfrm>
            <a:off x="6200775" y="1401763"/>
            <a:ext cx="1511300" cy="457200"/>
          </a:xfrm>
          <a:prstGeom prst="rect">
            <a:avLst/>
          </a:prstGeom>
          <a:noFill/>
          <a:ln w="9525">
            <a:noFill/>
            <a:miter lim="800000"/>
          </a:ln>
          <a:effectLst/>
        </p:spPr>
        <p:txBody>
          <a:bodyPr>
            <a:spAutoFit/>
          </a:bodyPr>
          <a:lstStyle/>
          <a:p>
            <a:pPr>
              <a:spcBef>
                <a:spcPct val="50000"/>
              </a:spcBef>
            </a:pPr>
            <a:r>
              <a:rPr kumimoji="0" lang="zh-CN" altLang="en-US" b="1">
                <a:solidFill>
                  <a:srgbClr val="0000FF"/>
                </a:solidFill>
                <a:latin typeface="Arial" panose="020B0604020202020204" pitchFamily="34" charset="0"/>
                <a:ea typeface="黑体" panose="02010609060101010101" pitchFamily="49" charset="-122"/>
              </a:rPr>
              <a:t>建立连接</a:t>
            </a:r>
          </a:p>
        </p:txBody>
      </p:sp>
      <p:sp>
        <p:nvSpPr>
          <p:cNvPr id="1245201" name="Text Box 17"/>
          <p:cNvSpPr txBox="1">
            <a:spLocks noChangeArrowheads="1"/>
          </p:cNvSpPr>
          <p:nvPr/>
        </p:nvSpPr>
        <p:spPr bwMode="auto">
          <a:xfrm>
            <a:off x="7785100" y="1401763"/>
            <a:ext cx="1511300" cy="457200"/>
          </a:xfrm>
          <a:prstGeom prst="rect">
            <a:avLst/>
          </a:prstGeom>
          <a:noFill/>
          <a:ln w="9525">
            <a:noFill/>
            <a:miter lim="800000"/>
          </a:ln>
          <a:effectLst/>
        </p:spPr>
        <p:txBody>
          <a:bodyPr>
            <a:spAutoFit/>
          </a:bodyPr>
          <a:lstStyle/>
          <a:p>
            <a:pPr>
              <a:spcBef>
                <a:spcPct val="50000"/>
              </a:spcBef>
            </a:pPr>
            <a:r>
              <a:rPr kumimoji="0" lang="zh-CN" altLang="en-US" b="1">
                <a:solidFill>
                  <a:srgbClr val="0000FF"/>
                </a:solidFill>
                <a:latin typeface="Arial" panose="020B0604020202020204" pitchFamily="34" charset="0"/>
                <a:ea typeface="黑体" panose="02010609060101010101" pitchFamily="49" charset="-122"/>
              </a:rPr>
              <a:t>远程控制</a:t>
            </a:r>
          </a:p>
        </p:txBody>
      </p:sp>
      <p:sp>
        <p:nvSpPr>
          <p:cNvPr id="1245202" name="Line 18"/>
          <p:cNvSpPr>
            <a:spLocks noChangeShapeType="1"/>
          </p:cNvSpPr>
          <p:nvPr/>
        </p:nvSpPr>
        <p:spPr bwMode="auto">
          <a:xfrm>
            <a:off x="1258888" y="1617663"/>
            <a:ext cx="360362" cy="0"/>
          </a:xfrm>
          <a:prstGeom prst="line">
            <a:avLst/>
          </a:prstGeom>
          <a:noFill/>
          <a:ln w="9525">
            <a:solidFill>
              <a:srgbClr val="0000FF"/>
            </a:solidFill>
            <a:round/>
            <a:tailEnd type="triangle" w="med" len="med"/>
          </a:ln>
          <a:effectLst/>
        </p:spPr>
        <p:txBody>
          <a:bodyPr/>
          <a:lstStyle/>
          <a:p>
            <a:endParaRPr lang="zh-CN" altLang="en-US"/>
          </a:p>
        </p:txBody>
      </p:sp>
      <p:sp>
        <p:nvSpPr>
          <p:cNvPr id="1245203" name="Line 19"/>
          <p:cNvSpPr>
            <a:spLocks noChangeShapeType="1"/>
          </p:cNvSpPr>
          <p:nvPr/>
        </p:nvSpPr>
        <p:spPr bwMode="auto">
          <a:xfrm>
            <a:off x="2844800" y="1631950"/>
            <a:ext cx="360363" cy="0"/>
          </a:xfrm>
          <a:prstGeom prst="line">
            <a:avLst/>
          </a:prstGeom>
          <a:noFill/>
          <a:ln w="9525">
            <a:solidFill>
              <a:srgbClr val="0000FF"/>
            </a:solidFill>
            <a:round/>
            <a:tailEnd type="triangle" w="med" len="med"/>
          </a:ln>
          <a:effectLst/>
        </p:spPr>
        <p:txBody>
          <a:bodyPr/>
          <a:lstStyle/>
          <a:p>
            <a:endParaRPr lang="zh-CN" altLang="en-US"/>
          </a:p>
        </p:txBody>
      </p:sp>
      <p:sp>
        <p:nvSpPr>
          <p:cNvPr id="1245204" name="Line 20"/>
          <p:cNvSpPr>
            <a:spLocks noChangeShapeType="1"/>
          </p:cNvSpPr>
          <p:nvPr/>
        </p:nvSpPr>
        <p:spPr bwMode="auto">
          <a:xfrm>
            <a:off x="4414838" y="1631950"/>
            <a:ext cx="360362" cy="0"/>
          </a:xfrm>
          <a:prstGeom prst="line">
            <a:avLst/>
          </a:prstGeom>
          <a:noFill/>
          <a:ln w="9525">
            <a:solidFill>
              <a:srgbClr val="0000FF"/>
            </a:solidFill>
            <a:round/>
            <a:tailEnd type="triangle" w="med" len="med"/>
          </a:ln>
          <a:effectLst/>
        </p:spPr>
        <p:txBody>
          <a:bodyPr/>
          <a:lstStyle/>
          <a:p>
            <a:endParaRPr lang="zh-CN" altLang="en-US"/>
          </a:p>
        </p:txBody>
      </p:sp>
      <p:sp>
        <p:nvSpPr>
          <p:cNvPr id="1245205" name="Line 21"/>
          <p:cNvSpPr>
            <a:spLocks noChangeShapeType="1"/>
          </p:cNvSpPr>
          <p:nvPr/>
        </p:nvSpPr>
        <p:spPr bwMode="auto">
          <a:xfrm>
            <a:off x="5940425" y="1646238"/>
            <a:ext cx="360363" cy="0"/>
          </a:xfrm>
          <a:prstGeom prst="line">
            <a:avLst/>
          </a:prstGeom>
          <a:noFill/>
          <a:ln w="9525">
            <a:solidFill>
              <a:srgbClr val="0000FF"/>
            </a:solidFill>
            <a:round/>
            <a:tailEnd type="triangle" w="med" len="med"/>
          </a:ln>
          <a:effectLst/>
        </p:spPr>
        <p:txBody>
          <a:bodyPr/>
          <a:lstStyle/>
          <a:p>
            <a:endParaRPr lang="zh-CN" altLang="en-US"/>
          </a:p>
        </p:txBody>
      </p:sp>
      <p:sp>
        <p:nvSpPr>
          <p:cNvPr id="1245206" name="Line 22"/>
          <p:cNvSpPr>
            <a:spLocks noChangeShapeType="1"/>
          </p:cNvSpPr>
          <p:nvPr/>
        </p:nvSpPr>
        <p:spPr bwMode="auto">
          <a:xfrm>
            <a:off x="7524750" y="1660525"/>
            <a:ext cx="360363" cy="0"/>
          </a:xfrm>
          <a:prstGeom prst="line">
            <a:avLst/>
          </a:prstGeom>
          <a:noFill/>
          <a:ln w="9525">
            <a:solidFill>
              <a:srgbClr val="0000FF"/>
            </a:solidFill>
            <a:round/>
            <a:tailEnd type="triangle" w="med" len="med"/>
          </a:ln>
          <a:effectLst/>
        </p:spPr>
        <p:txBody>
          <a:bodyPr/>
          <a:lstStyle/>
          <a:p>
            <a:endParaRPr lang="zh-CN" altLang="en-US"/>
          </a:p>
        </p:txBody>
      </p:sp>
    </p:spTree>
  </p:cSld>
  <p:clrMapOvr>
    <a:masterClrMapping/>
  </p:clrMapOvr>
  <p:transition spd="med">
    <p:check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1245193">
                                            <p:txEl>
                                              <p:pRg st="1" end="1"/>
                                            </p:txEl>
                                          </p:spTgt>
                                        </p:tgtEl>
                                        <p:attrNameLst>
                                          <p:attrName>style.visibility</p:attrName>
                                        </p:attrNameLst>
                                      </p:cBhvr>
                                      <p:to>
                                        <p:strVal val="visible"/>
                                      </p:to>
                                    </p:set>
                                    <p:animEffect transition="in" filter="fade">
                                      <p:cBhvr>
                                        <p:cTn id="7" dur="1000"/>
                                        <p:tgtEl>
                                          <p:spTgt spid="1245193">
                                            <p:txEl>
                                              <p:pRg st="1" end="1"/>
                                            </p:txEl>
                                          </p:spTgt>
                                        </p:tgtEl>
                                      </p:cBhvr>
                                    </p:animEffect>
                                    <p:anim calcmode="lin" valueType="num">
                                      <p:cBhvr>
                                        <p:cTn id="8" dur="1000" fill="hold"/>
                                        <p:tgtEl>
                                          <p:spTgt spid="1245193">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1245193">
                                            <p:txEl>
                                              <p:pRg st="1" end="1"/>
                                            </p:txEl>
                                          </p:spTgt>
                                        </p:tgtEl>
                                        <p:attrNameLst>
                                          <p:attrName>ppt_y</p:attrName>
                                        </p:attrNameLst>
                                      </p:cBhvr>
                                      <p:tavLst>
                                        <p:tav tm="0">
                                          <p:val>
                                            <p:strVal val="#ppt_y-.1"/>
                                          </p:val>
                                        </p:tav>
                                        <p:tav tm="100000">
                                          <p:val>
                                            <p:strVal val="#ppt_y"/>
                                          </p:val>
                                        </p:tav>
                                      </p:tavLst>
                                    </p:anim>
                                  </p:childTnLst>
                                </p:cTn>
                              </p:par>
                              <p:par>
                                <p:cTn id="10" presetID="47" presetClass="entr" presetSubtype="0" fill="hold" nodeType="withEffect">
                                  <p:stCondLst>
                                    <p:cond delay="0"/>
                                  </p:stCondLst>
                                  <p:childTnLst>
                                    <p:set>
                                      <p:cBhvr>
                                        <p:cTn id="11" dur="1" fill="hold">
                                          <p:stCondLst>
                                            <p:cond delay="0"/>
                                          </p:stCondLst>
                                        </p:cTn>
                                        <p:tgtEl>
                                          <p:spTgt spid="1245193">
                                            <p:txEl>
                                              <p:pRg st="2" end="2"/>
                                            </p:txEl>
                                          </p:spTgt>
                                        </p:tgtEl>
                                        <p:attrNameLst>
                                          <p:attrName>style.visibility</p:attrName>
                                        </p:attrNameLst>
                                      </p:cBhvr>
                                      <p:to>
                                        <p:strVal val="visible"/>
                                      </p:to>
                                    </p:set>
                                    <p:animEffect transition="in" filter="fade">
                                      <p:cBhvr>
                                        <p:cTn id="12" dur="1000"/>
                                        <p:tgtEl>
                                          <p:spTgt spid="1245193">
                                            <p:txEl>
                                              <p:pRg st="2" end="2"/>
                                            </p:txEl>
                                          </p:spTgt>
                                        </p:tgtEl>
                                      </p:cBhvr>
                                    </p:animEffect>
                                    <p:anim calcmode="lin" valueType="num">
                                      <p:cBhvr>
                                        <p:cTn id="13" dur="1000" fill="hold"/>
                                        <p:tgtEl>
                                          <p:spTgt spid="1245193">
                                            <p:txEl>
                                              <p:pRg st="2" end="2"/>
                                            </p:txEl>
                                          </p:spTgt>
                                        </p:tgtEl>
                                        <p:attrNameLst>
                                          <p:attrName>ppt_x</p:attrName>
                                        </p:attrNameLst>
                                      </p:cBhvr>
                                      <p:tavLst>
                                        <p:tav tm="0">
                                          <p:val>
                                            <p:strVal val="#ppt_x"/>
                                          </p:val>
                                        </p:tav>
                                        <p:tav tm="100000">
                                          <p:val>
                                            <p:strVal val="#ppt_x"/>
                                          </p:val>
                                        </p:tav>
                                      </p:tavLst>
                                    </p:anim>
                                    <p:anim calcmode="lin" valueType="num">
                                      <p:cBhvr>
                                        <p:cTn id="14" dur="1000" fill="hold"/>
                                        <p:tgtEl>
                                          <p:spTgt spid="124519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6210" name="Text Box 2"/>
          <p:cNvSpPr txBox="1">
            <a:spLocks noChangeArrowheads="1"/>
          </p:cNvSpPr>
          <p:nvPr/>
        </p:nvSpPr>
        <p:spPr bwMode="auto">
          <a:xfrm>
            <a:off x="755650" y="4424363"/>
            <a:ext cx="7056438" cy="946150"/>
          </a:xfrm>
          <a:prstGeom prst="rect">
            <a:avLst/>
          </a:prstGeom>
          <a:noFill/>
          <a:ln w="9525">
            <a:noFill/>
            <a:miter lim="800000"/>
          </a:ln>
          <a:effectLst/>
        </p:spPr>
        <p:txBody>
          <a:bodyPr>
            <a:spAutoFit/>
          </a:bodyPr>
          <a:lstStyle/>
          <a:p>
            <a:pPr>
              <a:spcBef>
                <a:spcPct val="50000"/>
              </a:spcBef>
            </a:pPr>
            <a:r>
              <a:rPr kumimoji="0" lang="zh-CN" altLang="en-US" sz="2800" b="1">
                <a:latin typeface="Arial" panose="020B0604020202020204" pitchFamily="34" charset="0"/>
                <a:ea typeface="黑体" panose="02010609060101010101" pitchFamily="49" charset="-122"/>
              </a:rPr>
              <a:t>通过各种传播方式散播木马（往往结合病毒的传播手段，如电子邮件，网络下载等等）</a:t>
            </a:r>
          </a:p>
        </p:txBody>
      </p:sp>
      <p:sp>
        <p:nvSpPr>
          <p:cNvPr id="1246211" name="Rectangle 3"/>
          <p:cNvSpPr>
            <a:spLocks noGrp="1" noChangeArrowheads="1"/>
          </p:cNvSpPr>
          <p:nvPr>
            <p:ph type="title"/>
          </p:nvPr>
        </p:nvSpPr>
        <p:spPr>
          <a:noFill/>
        </p:spPr>
        <p:txBody>
          <a:bodyPr/>
          <a:lstStyle/>
          <a:p>
            <a:r>
              <a:rPr lang="zh-CN" altLang="en-US"/>
              <a:t>远程控制木马的运行步骤</a:t>
            </a:r>
          </a:p>
        </p:txBody>
      </p:sp>
      <p:sp>
        <p:nvSpPr>
          <p:cNvPr id="1246212" name="Line 4"/>
          <p:cNvSpPr>
            <a:spLocks noChangeShapeType="1"/>
          </p:cNvSpPr>
          <p:nvPr/>
        </p:nvSpPr>
        <p:spPr bwMode="auto">
          <a:xfrm>
            <a:off x="3059113" y="3487738"/>
            <a:ext cx="3816350" cy="0"/>
          </a:xfrm>
          <a:prstGeom prst="line">
            <a:avLst/>
          </a:prstGeom>
          <a:noFill/>
          <a:ln w="9525">
            <a:solidFill>
              <a:schemeClr val="tx1"/>
            </a:solidFill>
            <a:round/>
          </a:ln>
          <a:effectLst/>
        </p:spPr>
        <p:txBody>
          <a:bodyPr/>
          <a:lstStyle/>
          <a:p>
            <a:endParaRPr lang="zh-CN" altLang="en-US"/>
          </a:p>
        </p:txBody>
      </p:sp>
      <p:sp>
        <p:nvSpPr>
          <p:cNvPr id="1246213" name="Text Box 5"/>
          <p:cNvSpPr txBox="1">
            <a:spLocks noChangeArrowheads="1"/>
          </p:cNvSpPr>
          <p:nvPr/>
        </p:nvSpPr>
        <p:spPr bwMode="auto">
          <a:xfrm>
            <a:off x="1619250" y="2201863"/>
            <a:ext cx="1150938" cy="457200"/>
          </a:xfrm>
          <a:prstGeom prst="rect">
            <a:avLst/>
          </a:prstGeom>
          <a:noFill/>
          <a:ln w="9525">
            <a:noFill/>
            <a:miter lim="800000"/>
          </a:ln>
          <a:effectLst/>
        </p:spPr>
        <p:txBody>
          <a:bodyPr>
            <a:spAutoFit/>
          </a:bodyPr>
          <a:lstStyle/>
          <a:p>
            <a:pPr>
              <a:spcBef>
                <a:spcPct val="50000"/>
              </a:spcBef>
            </a:pPr>
            <a:r>
              <a:rPr kumimoji="0" lang="zh-CN" altLang="en-US" b="1">
                <a:latin typeface="Arial" panose="020B0604020202020204" pitchFamily="34" charset="0"/>
                <a:ea typeface="黑体" panose="02010609060101010101" pitchFamily="49" charset="-122"/>
              </a:rPr>
              <a:t>控制端</a:t>
            </a:r>
          </a:p>
        </p:txBody>
      </p:sp>
      <p:sp>
        <p:nvSpPr>
          <p:cNvPr id="1246214" name="Text Box 6"/>
          <p:cNvSpPr txBox="1">
            <a:spLocks noChangeArrowheads="1"/>
          </p:cNvSpPr>
          <p:nvPr/>
        </p:nvSpPr>
        <p:spPr bwMode="auto">
          <a:xfrm>
            <a:off x="6804025" y="2201863"/>
            <a:ext cx="1150938" cy="457200"/>
          </a:xfrm>
          <a:prstGeom prst="rect">
            <a:avLst/>
          </a:prstGeom>
          <a:noFill/>
          <a:ln w="9525">
            <a:noFill/>
            <a:miter lim="800000"/>
          </a:ln>
          <a:effectLst/>
        </p:spPr>
        <p:txBody>
          <a:bodyPr>
            <a:spAutoFit/>
          </a:bodyPr>
          <a:lstStyle/>
          <a:p>
            <a:pPr>
              <a:spcBef>
                <a:spcPct val="50000"/>
              </a:spcBef>
            </a:pPr>
            <a:r>
              <a:rPr kumimoji="0" lang="zh-CN" altLang="en-US" b="1">
                <a:latin typeface="Arial" panose="020B0604020202020204" pitchFamily="34" charset="0"/>
                <a:ea typeface="黑体" panose="02010609060101010101" pitchFamily="49" charset="-122"/>
              </a:rPr>
              <a:t>服务端</a:t>
            </a:r>
          </a:p>
        </p:txBody>
      </p:sp>
      <p:sp>
        <p:nvSpPr>
          <p:cNvPr id="1246215" name="Text Box 7"/>
          <p:cNvSpPr txBox="1">
            <a:spLocks noChangeArrowheads="1"/>
          </p:cNvSpPr>
          <p:nvPr/>
        </p:nvSpPr>
        <p:spPr bwMode="auto">
          <a:xfrm>
            <a:off x="1042988" y="3848100"/>
            <a:ext cx="6985000" cy="366713"/>
          </a:xfrm>
          <a:prstGeom prst="rect">
            <a:avLst/>
          </a:prstGeom>
          <a:noFill/>
          <a:ln w="9525">
            <a:noFill/>
            <a:miter lim="800000"/>
          </a:ln>
          <a:effectLst/>
        </p:spPr>
        <p:txBody>
          <a:bodyPr>
            <a:spAutoFit/>
          </a:bodyPr>
          <a:lstStyle/>
          <a:p>
            <a:pPr>
              <a:spcBef>
                <a:spcPct val="50000"/>
              </a:spcBef>
            </a:pPr>
            <a:endParaRPr kumimoji="0" lang="zh-CN" altLang="zh-CN" sz="1800">
              <a:latin typeface="Arial" panose="020B0604020202020204" pitchFamily="34" charset="0"/>
              <a:ea typeface="黑体" panose="02010609060101010101" pitchFamily="49" charset="-122"/>
            </a:endParaRPr>
          </a:p>
        </p:txBody>
      </p:sp>
      <p:pic>
        <p:nvPicPr>
          <p:cNvPr id="1246216" name="Picture 8" descr="787"/>
          <p:cNvPicPr>
            <a:picLocks noChangeAspect="1" noChangeArrowheads="1"/>
          </p:cNvPicPr>
          <p:nvPr/>
        </p:nvPicPr>
        <p:blipFill>
          <a:blip r:embed="rId2" cstate="print"/>
          <a:srcRect/>
          <a:stretch>
            <a:fillRect/>
          </a:stretch>
        </p:blipFill>
        <p:spPr bwMode="auto">
          <a:xfrm>
            <a:off x="1619250" y="3055938"/>
            <a:ext cx="1223963" cy="1062037"/>
          </a:xfrm>
          <a:prstGeom prst="rect">
            <a:avLst/>
          </a:prstGeom>
          <a:noFill/>
        </p:spPr>
      </p:pic>
      <p:pic>
        <p:nvPicPr>
          <p:cNvPr id="1246217" name="Picture 9" descr="were"/>
          <p:cNvPicPr>
            <a:picLocks noChangeAspect="1" noChangeArrowheads="1"/>
          </p:cNvPicPr>
          <p:nvPr/>
        </p:nvPicPr>
        <p:blipFill>
          <a:blip r:embed="rId3" cstate="print"/>
          <a:srcRect/>
          <a:stretch>
            <a:fillRect/>
          </a:stretch>
        </p:blipFill>
        <p:spPr bwMode="auto">
          <a:xfrm>
            <a:off x="6948488" y="2840038"/>
            <a:ext cx="1120775" cy="1366837"/>
          </a:xfrm>
          <a:prstGeom prst="rect">
            <a:avLst/>
          </a:prstGeom>
          <a:noFill/>
        </p:spPr>
      </p:pic>
      <p:pic>
        <p:nvPicPr>
          <p:cNvPr id="1246218" name="Picture 10"/>
          <p:cNvPicPr>
            <a:picLocks noChangeAspect="1" noChangeArrowheads="1"/>
          </p:cNvPicPr>
          <p:nvPr/>
        </p:nvPicPr>
        <p:blipFill>
          <a:blip r:embed="rId4" cstate="print"/>
          <a:srcRect/>
          <a:stretch>
            <a:fillRect/>
          </a:stretch>
        </p:blipFill>
        <p:spPr bwMode="auto">
          <a:xfrm>
            <a:off x="323850" y="2695575"/>
            <a:ext cx="1235075" cy="1439863"/>
          </a:xfrm>
          <a:prstGeom prst="rect">
            <a:avLst/>
          </a:prstGeom>
          <a:noFill/>
          <a:ln w="9525">
            <a:noFill/>
            <a:miter lim="800000"/>
            <a:headEnd/>
            <a:tailEnd/>
          </a:ln>
          <a:effectLst/>
        </p:spPr>
      </p:pic>
      <p:pic>
        <p:nvPicPr>
          <p:cNvPr id="1246219" name="Picture 11" descr="1"/>
          <p:cNvPicPr>
            <a:picLocks noChangeAspect="1" noChangeArrowheads="1"/>
          </p:cNvPicPr>
          <p:nvPr/>
        </p:nvPicPr>
        <p:blipFill>
          <a:blip r:embed="rId5" cstate="print"/>
          <a:srcRect/>
          <a:stretch>
            <a:fillRect/>
          </a:stretch>
        </p:blipFill>
        <p:spPr bwMode="auto">
          <a:xfrm>
            <a:off x="1619250" y="2743200"/>
            <a:ext cx="1152525" cy="817563"/>
          </a:xfrm>
          <a:prstGeom prst="rect">
            <a:avLst/>
          </a:prstGeom>
          <a:noFill/>
        </p:spPr>
      </p:pic>
      <p:sp>
        <p:nvSpPr>
          <p:cNvPr id="1246220" name="Text Box 12"/>
          <p:cNvSpPr txBox="1">
            <a:spLocks noChangeArrowheads="1"/>
          </p:cNvSpPr>
          <p:nvPr/>
        </p:nvSpPr>
        <p:spPr bwMode="auto">
          <a:xfrm>
            <a:off x="0" y="1506538"/>
            <a:ext cx="1511301" cy="457200"/>
          </a:xfrm>
          <a:prstGeom prst="rect">
            <a:avLst/>
          </a:prstGeom>
          <a:noFill/>
          <a:ln w="9525">
            <a:noFill/>
            <a:miter lim="800000"/>
          </a:ln>
          <a:effectLst/>
        </p:spPr>
        <p:txBody>
          <a:bodyPr>
            <a:spAutoFit/>
          </a:bodyPr>
          <a:lstStyle/>
          <a:p>
            <a:pPr>
              <a:spcBef>
                <a:spcPct val="50000"/>
              </a:spcBef>
            </a:pPr>
            <a:r>
              <a:rPr kumimoji="0" lang="zh-CN" altLang="en-US" b="1" dirty="0">
                <a:solidFill>
                  <a:srgbClr val="0000FF"/>
                </a:solidFill>
                <a:latin typeface="Arial" panose="020B0604020202020204" pitchFamily="34" charset="0"/>
              </a:rPr>
              <a:t>配置木马</a:t>
            </a:r>
          </a:p>
        </p:txBody>
      </p:sp>
      <p:sp>
        <p:nvSpPr>
          <p:cNvPr id="1246221" name="Text Box 13"/>
          <p:cNvSpPr txBox="1">
            <a:spLocks noChangeArrowheads="1"/>
          </p:cNvSpPr>
          <p:nvPr/>
        </p:nvSpPr>
        <p:spPr bwMode="auto">
          <a:xfrm>
            <a:off x="1568451" y="1508125"/>
            <a:ext cx="1511300" cy="457200"/>
          </a:xfrm>
          <a:prstGeom prst="rect">
            <a:avLst/>
          </a:prstGeom>
          <a:noFill/>
          <a:ln w="9525">
            <a:noFill/>
            <a:miter lim="800000"/>
          </a:ln>
          <a:effectLst/>
        </p:spPr>
        <p:txBody>
          <a:bodyPr>
            <a:spAutoFit/>
          </a:bodyPr>
          <a:lstStyle/>
          <a:p>
            <a:pPr>
              <a:spcBef>
                <a:spcPct val="50000"/>
              </a:spcBef>
            </a:pPr>
            <a:r>
              <a:rPr kumimoji="0" lang="zh-CN" altLang="en-US" b="1">
                <a:solidFill>
                  <a:srgbClr val="FF0000"/>
                </a:solidFill>
                <a:latin typeface="Arial" panose="020B0604020202020204" pitchFamily="34" charset="0"/>
                <a:ea typeface="黑体" panose="02010609060101010101" pitchFamily="49" charset="-122"/>
              </a:rPr>
              <a:t>传播木马</a:t>
            </a:r>
          </a:p>
        </p:txBody>
      </p:sp>
      <p:sp>
        <p:nvSpPr>
          <p:cNvPr id="1246222" name="Text Box 14"/>
          <p:cNvSpPr txBox="1">
            <a:spLocks noChangeArrowheads="1"/>
          </p:cNvSpPr>
          <p:nvPr/>
        </p:nvSpPr>
        <p:spPr bwMode="auto">
          <a:xfrm>
            <a:off x="3154363" y="1506538"/>
            <a:ext cx="1511300" cy="457200"/>
          </a:xfrm>
          <a:prstGeom prst="rect">
            <a:avLst/>
          </a:prstGeom>
          <a:noFill/>
          <a:ln w="9525">
            <a:noFill/>
            <a:miter lim="800000"/>
          </a:ln>
          <a:effectLst/>
        </p:spPr>
        <p:txBody>
          <a:bodyPr>
            <a:spAutoFit/>
          </a:bodyPr>
          <a:lstStyle/>
          <a:p>
            <a:pPr>
              <a:spcBef>
                <a:spcPct val="50000"/>
              </a:spcBef>
            </a:pPr>
            <a:r>
              <a:rPr kumimoji="0" lang="zh-CN" altLang="en-US" b="1">
                <a:solidFill>
                  <a:srgbClr val="0000FF"/>
                </a:solidFill>
                <a:latin typeface="Arial" panose="020B0604020202020204" pitchFamily="34" charset="0"/>
                <a:ea typeface="黑体" panose="02010609060101010101" pitchFamily="49" charset="-122"/>
              </a:rPr>
              <a:t>运行木马</a:t>
            </a:r>
          </a:p>
        </p:txBody>
      </p:sp>
      <p:sp>
        <p:nvSpPr>
          <p:cNvPr id="1246223" name="Text Box 15"/>
          <p:cNvSpPr txBox="1">
            <a:spLocks noChangeArrowheads="1"/>
          </p:cNvSpPr>
          <p:nvPr/>
        </p:nvSpPr>
        <p:spPr bwMode="auto">
          <a:xfrm>
            <a:off x="4722813" y="1506538"/>
            <a:ext cx="1511300" cy="457200"/>
          </a:xfrm>
          <a:prstGeom prst="rect">
            <a:avLst/>
          </a:prstGeom>
          <a:noFill/>
          <a:ln w="9525">
            <a:noFill/>
            <a:miter lim="800000"/>
          </a:ln>
          <a:effectLst/>
        </p:spPr>
        <p:txBody>
          <a:bodyPr>
            <a:spAutoFit/>
          </a:bodyPr>
          <a:lstStyle/>
          <a:p>
            <a:pPr>
              <a:spcBef>
                <a:spcPct val="50000"/>
              </a:spcBef>
            </a:pPr>
            <a:r>
              <a:rPr kumimoji="0" lang="zh-CN" altLang="en-US" b="1">
                <a:solidFill>
                  <a:srgbClr val="0000FF"/>
                </a:solidFill>
                <a:latin typeface="Arial" panose="020B0604020202020204" pitchFamily="34" charset="0"/>
                <a:ea typeface="黑体" panose="02010609060101010101" pitchFamily="49" charset="-122"/>
              </a:rPr>
              <a:t>信息</a:t>
            </a:r>
            <a:r>
              <a:rPr kumimoji="0" lang="zh-CN" altLang="en-US" b="1">
                <a:solidFill>
                  <a:srgbClr val="0000FF"/>
                </a:solidFill>
                <a:ea typeface="黑体" panose="02010609060101010101" pitchFamily="49" charset="-122"/>
              </a:rPr>
              <a:t>反馈</a:t>
            </a:r>
          </a:p>
        </p:txBody>
      </p:sp>
      <p:sp>
        <p:nvSpPr>
          <p:cNvPr id="1246224" name="Text Box 16"/>
          <p:cNvSpPr txBox="1">
            <a:spLocks noChangeArrowheads="1"/>
          </p:cNvSpPr>
          <p:nvPr/>
        </p:nvSpPr>
        <p:spPr bwMode="auto">
          <a:xfrm>
            <a:off x="6249988" y="1506538"/>
            <a:ext cx="1511300" cy="457200"/>
          </a:xfrm>
          <a:prstGeom prst="rect">
            <a:avLst/>
          </a:prstGeom>
          <a:noFill/>
          <a:ln w="9525">
            <a:noFill/>
            <a:miter lim="800000"/>
          </a:ln>
          <a:effectLst/>
        </p:spPr>
        <p:txBody>
          <a:bodyPr>
            <a:spAutoFit/>
          </a:bodyPr>
          <a:lstStyle/>
          <a:p>
            <a:pPr>
              <a:spcBef>
                <a:spcPct val="50000"/>
              </a:spcBef>
            </a:pPr>
            <a:r>
              <a:rPr kumimoji="0" lang="zh-CN" altLang="en-US" b="1">
                <a:solidFill>
                  <a:srgbClr val="0000FF"/>
                </a:solidFill>
                <a:latin typeface="Arial" panose="020B0604020202020204" pitchFamily="34" charset="0"/>
                <a:ea typeface="黑体" panose="02010609060101010101" pitchFamily="49" charset="-122"/>
              </a:rPr>
              <a:t>建立连接</a:t>
            </a:r>
          </a:p>
        </p:txBody>
      </p:sp>
      <p:sp>
        <p:nvSpPr>
          <p:cNvPr id="1246225" name="Text Box 17"/>
          <p:cNvSpPr txBox="1">
            <a:spLocks noChangeArrowheads="1"/>
          </p:cNvSpPr>
          <p:nvPr/>
        </p:nvSpPr>
        <p:spPr bwMode="auto">
          <a:xfrm>
            <a:off x="7834313" y="1516063"/>
            <a:ext cx="1511300" cy="457200"/>
          </a:xfrm>
          <a:prstGeom prst="rect">
            <a:avLst/>
          </a:prstGeom>
          <a:noFill/>
          <a:ln w="9525">
            <a:noFill/>
            <a:miter lim="800000"/>
          </a:ln>
          <a:effectLst/>
        </p:spPr>
        <p:txBody>
          <a:bodyPr>
            <a:spAutoFit/>
          </a:bodyPr>
          <a:lstStyle/>
          <a:p>
            <a:pPr>
              <a:spcBef>
                <a:spcPct val="50000"/>
              </a:spcBef>
            </a:pPr>
            <a:r>
              <a:rPr kumimoji="0" lang="zh-CN" altLang="en-US" b="1">
                <a:solidFill>
                  <a:srgbClr val="0000FF"/>
                </a:solidFill>
                <a:latin typeface="Arial" panose="020B0604020202020204" pitchFamily="34" charset="0"/>
                <a:ea typeface="黑体" panose="02010609060101010101" pitchFamily="49" charset="-122"/>
              </a:rPr>
              <a:t>远程控制</a:t>
            </a:r>
          </a:p>
        </p:txBody>
      </p:sp>
      <p:sp>
        <p:nvSpPr>
          <p:cNvPr id="1246226" name="Line 18"/>
          <p:cNvSpPr>
            <a:spLocks noChangeShapeType="1"/>
          </p:cNvSpPr>
          <p:nvPr/>
        </p:nvSpPr>
        <p:spPr bwMode="auto">
          <a:xfrm>
            <a:off x="1193801" y="1722438"/>
            <a:ext cx="360362" cy="0"/>
          </a:xfrm>
          <a:prstGeom prst="line">
            <a:avLst/>
          </a:prstGeom>
          <a:noFill/>
          <a:ln w="9525">
            <a:solidFill>
              <a:srgbClr val="0000FF"/>
            </a:solidFill>
            <a:round/>
            <a:tailEnd type="triangle" w="med" len="med"/>
          </a:ln>
          <a:effectLst/>
        </p:spPr>
        <p:txBody>
          <a:bodyPr/>
          <a:lstStyle/>
          <a:p>
            <a:endParaRPr lang="zh-CN" altLang="en-US"/>
          </a:p>
        </p:txBody>
      </p:sp>
      <p:sp>
        <p:nvSpPr>
          <p:cNvPr id="1246227" name="Line 19"/>
          <p:cNvSpPr>
            <a:spLocks noChangeShapeType="1"/>
          </p:cNvSpPr>
          <p:nvPr/>
        </p:nvSpPr>
        <p:spPr bwMode="auto">
          <a:xfrm>
            <a:off x="2836863" y="1717675"/>
            <a:ext cx="360363" cy="0"/>
          </a:xfrm>
          <a:prstGeom prst="line">
            <a:avLst/>
          </a:prstGeom>
          <a:noFill/>
          <a:ln w="9525">
            <a:solidFill>
              <a:srgbClr val="0000FF"/>
            </a:solidFill>
            <a:round/>
            <a:tailEnd type="triangle" w="med" len="med"/>
          </a:ln>
          <a:effectLst/>
        </p:spPr>
        <p:txBody>
          <a:bodyPr/>
          <a:lstStyle/>
          <a:p>
            <a:endParaRPr lang="zh-CN" altLang="en-US"/>
          </a:p>
        </p:txBody>
      </p:sp>
      <p:sp>
        <p:nvSpPr>
          <p:cNvPr id="1246228" name="Line 20"/>
          <p:cNvSpPr>
            <a:spLocks noChangeShapeType="1"/>
          </p:cNvSpPr>
          <p:nvPr/>
        </p:nvSpPr>
        <p:spPr bwMode="auto">
          <a:xfrm>
            <a:off x="4330701" y="1736725"/>
            <a:ext cx="360362" cy="0"/>
          </a:xfrm>
          <a:prstGeom prst="line">
            <a:avLst/>
          </a:prstGeom>
          <a:noFill/>
          <a:ln w="9525">
            <a:solidFill>
              <a:srgbClr val="0000FF"/>
            </a:solidFill>
            <a:round/>
            <a:tailEnd type="triangle" w="med" len="med"/>
          </a:ln>
          <a:effectLst/>
        </p:spPr>
        <p:txBody>
          <a:bodyPr/>
          <a:lstStyle/>
          <a:p>
            <a:endParaRPr lang="zh-CN" altLang="en-US"/>
          </a:p>
        </p:txBody>
      </p:sp>
      <p:sp>
        <p:nvSpPr>
          <p:cNvPr id="1246229" name="Line 21"/>
          <p:cNvSpPr>
            <a:spLocks noChangeShapeType="1"/>
          </p:cNvSpPr>
          <p:nvPr/>
        </p:nvSpPr>
        <p:spPr bwMode="auto">
          <a:xfrm>
            <a:off x="5856288" y="1722438"/>
            <a:ext cx="360363" cy="0"/>
          </a:xfrm>
          <a:prstGeom prst="line">
            <a:avLst/>
          </a:prstGeom>
          <a:noFill/>
          <a:ln w="9525">
            <a:solidFill>
              <a:srgbClr val="0000FF"/>
            </a:solidFill>
            <a:round/>
            <a:tailEnd type="triangle" w="med" len="med"/>
          </a:ln>
          <a:effectLst/>
        </p:spPr>
        <p:txBody>
          <a:bodyPr/>
          <a:lstStyle/>
          <a:p>
            <a:endParaRPr lang="zh-CN" altLang="en-US"/>
          </a:p>
        </p:txBody>
      </p:sp>
      <p:sp>
        <p:nvSpPr>
          <p:cNvPr id="1246230" name="Line 22"/>
          <p:cNvSpPr>
            <a:spLocks noChangeShapeType="1"/>
          </p:cNvSpPr>
          <p:nvPr/>
        </p:nvSpPr>
        <p:spPr bwMode="auto">
          <a:xfrm>
            <a:off x="7507288" y="1736725"/>
            <a:ext cx="360363" cy="0"/>
          </a:xfrm>
          <a:prstGeom prst="line">
            <a:avLst/>
          </a:prstGeom>
          <a:noFill/>
          <a:ln w="9525">
            <a:solidFill>
              <a:srgbClr val="0000FF"/>
            </a:solidFill>
            <a:round/>
            <a:tailEnd type="triangle" w="med" len="med"/>
          </a:ln>
          <a:effectLst/>
        </p:spPr>
        <p:txBody>
          <a:bodyPr/>
          <a:lstStyle/>
          <a:p>
            <a:endParaRPr lang="zh-CN" altLang="en-US"/>
          </a:p>
        </p:txBody>
      </p:sp>
    </p:spTree>
  </p:cSld>
  <p:clrMapOvr>
    <a:masterClrMapping/>
  </p:clrMapOvr>
  <p:transition spd="med">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246219"/>
                                        </p:tgtEl>
                                        <p:attrNameLst>
                                          <p:attrName>style.visibility</p:attrName>
                                        </p:attrNameLst>
                                      </p:cBhvr>
                                      <p:to>
                                        <p:strVal val="visible"/>
                                      </p:to>
                                    </p:set>
                                    <p:animEffect transition="in" filter="wipe(left)">
                                      <p:cBhvr>
                                        <p:cTn id="7" dur="1000"/>
                                        <p:tgtEl>
                                          <p:spTgt spid="1246219"/>
                                        </p:tgtEl>
                                      </p:cBhvr>
                                    </p:animEffect>
                                  </p:childTnLst>
                                </p:cTn>
                              </p:par>
                            </p:childTnLst>
                          </p:cTn>
                        </p:par>
                      </p:childTnLst>
                    </p:cTn>
                  </p:par>
                  <p:par>
                    <p:cTn id="8" fill="hold">
                      <p:stCondLst>
                        <p:cond delay="indefinite"/>
                      </p:stCondLst>
                      <p:childTnLst>
                        <p:par>
                          <p:cTn id="9" fill="hold">
                            <p:stCondLst>
                              <p:cond delay="0"/>
                            </p:stCondLst>
                            <p:childTnLst>
                              <p:par>
                                <p:cTn id="10" presetID="63" presetClass="path" presetSubtype="0" accel="50000" decel="50000" fill="hold" nodeType="clickEffect">
                                  <p:stCondLst>
                                    <p:cond delay="0"/>
                                  </p:stCondLst>
                                  <p:childTnLst>
                                    <p:animMotion origin="layout" path="M -4.16667E-6 0.03145 L 0.59844 0.03492 " pathEditMode="relative" rAng="0" ptsTypes="AA">
                                      <p:cBhvr>
                                        <p:cTn id="11" dur="5000" fill="hold"/>
                                        <p:tgtEl>
                                          <p:spTgt spid="1246219"/>
                                        </p:tgtEl>
                                        <p:attrNameLst>
                                          <p:attrName>ppt_x</p:attrName>
                                          <p:attrName>ppt_y</p:attrName>
                                        </p:attrNameLst>
                                      </p:cBhvr>
                                      <p:rCtr x="29900" y="2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endParaRPr lang="zh-CN" altLang="en-US" dirty="0"/>
          </a:p>
        </p:txBody>
      </p:sp>
      <p:sp>
        <p:nvSpPr>
          <p:cNvPr id="3" name="标题 2"/>
          <p:cNvSpPr>
            <a:spLocks noGrp="1"/>
          </p:cNvSpPr>
          <p:nvPr>
            <p:ph type="title"/>
          </p:nvPr>
        </p:nvSpPr>
        <p:spPr/>
        <p:txBody>
          <a:bodyPr/>
          <a:lstStyle/>
          <a:p>
            <a:endParaRPr lang="zh-CN" altLang="en-US"/>
          </a:p>
        </p:txBody>
      </p:sp>
      <p:grpSp>
        <p:nvGrpSpPr>
          <p:cNvPr id="187394" name="Group 2"/>
          <p:cNvGrpSpPr>
            <a:grpSpLocks noChangeAspect="1"/>
          </p:cNvGrpSpPr>
          <p:nvPr/>
        </p:nvGrpSpPr>
        <p:grpSpPr bwMode="auto">
          <a:xfrm>
            <a:off x="342900" y="1485900"/>
            <a:ext cx="8391525" cy="4410075"/>
            <a:chOff x="2782" y="5313"/>
            <a:chExt cx="7083" cy="3559"/>
          </a:xfrm>
        </p:grpSpPr>
        <p:pic>
          <p:nvPicPr>
            <p:cNvPr id="187395" name="Picture 3"/>
            <p:cNvPicPr>
              <a:picLocks noChangeAspect="1" noChangeArrowheads="1"/>
            </p:cNvPicPr>
            <p:nvPr/>
          </p:nvPicPr>
          <p:blipFill>
            <a:blip r:embed="rId2" cstate="print"/>
            <a:srcRect/>
            <a:stretch>
              <a:fillRect/>
            </a:stretch>
          </p:blipFill>
          <p:spPr bwMode="auto">
            <a:xfrm>
              <a:off x="4273" y="6667"/>
              <a:ext cx="4629" cy="1313"/>
            </a:xfrm>
            <a:prstGeom prst="rect">
              <a:avLst/>
            </a:prstGeom>
            <a:noFill/>
          </p:spPr>
        </p:pic>
        <p:grpSp>
          <p:nvGrpSpPr>
            <p:cNvPr id="187396" name="Group 4"/>
            <p:cNvGrpSpPr/>
            <p:nvPr/>
          </p:nvGrpSpPr>
          <p:grpSpPr bwMode="auto">
            <a:xfrm>
              <a:off x="2782" y="6884"/>
              <a:ext cx="1492" cy="1545"/>
              <a:chOff x="854" y="2083"/>
              <a:chExt cx="847" cy="811"/>
            </a:xfrm>
          </p:grpSpPr>
          <p:pic>
            <p:nvPicPr>
              <p:cNvPr id="187397" name="Picture 5"/>
              <p:cNvPicPr>
                <a:picLocks noChangeAspect="1" noChangeArrowheads="1"/>
              </p:cNvPicPr>
              <p:nvPr/>
            </p:nvPicPr>
            <p:blipFill>
              <a:blip r:embed="rId3" cstate="print"/>
              <a:srcRect/>
              <a:stretch>
                <a:fillRect/>
              </a:stretch>
            </p:blipFill>
            <p:spPr bwMode="auto">
              <a:xfrm>
                <a:off x="1020" y="2083"/>
                <a:ext cx="635" cy="576"/>
              </a:xfrm>
              <a:prstGeom prst="rect">
                <a:avLst/>
              </a:prstGeom>
              <a:noFill/>
            </p:spPr>
          </p:pic>
          <p:sp>
            <p:nvSpPr>
              <p:cNvPr id="187398" name="Rectangle 6"/>
              <p:cNvSpPr>
                <a:spLocks noChangeArrowheads="1"/>
              </p:cNvSpPr>
              <p:nvPr/>
            </p:nvSpPr>
            <p:spPr bwMode="auto">
              <a:xfrm>
                <a:off x="854" y="2659"/>
                <a:ext cx="847" cy="235"/>
              </a:xfrm>
              <a:prstGeom prst="rect">
                <a:avLst/>
              </a:prstGeom>
              <a:noFill/>
              <a:ln w="9525" algn="ctr">
                <a:noFill/>
                <a:miter lim="800000"/>
              </a:ln>
              <a:effectLst/>
            </p:spPr>
            <p:txBody>
              <a:bodyPr vert="horz" wrap="square" lIns="77742" tIns="38872" rIns="77742" bIns="38872"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zh-CN" sz="2000" b="1" i="0" u="none" strike="noStrike" cap="none" normalizeH="0" baseline="0">
                    <a:ln>
                      <a:noFill/>
                    </a:ln>
                    <a:solidFill>
                      <a:srgbClr val="000000"/>
                    </a:solidFill>
                    <a:effectLst/>
                    <a:latin typeface="Calibri" panose="020F0502020204030204" pitchFamily="34" charset="0"/>
                    <a:ea typeface="宋体" panose="02010600030101010101" pitchFamily="2" charset="-122"/>
                  </a:rPr>
                  <a:t>木马控制端</a:t>
                </a:r>
                <a:endParaRPr kumimoji="0" lang="zh-CN" sz="20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grpSp>
        <p:grpSp>
          <p:nvGrpSpPr>
            <p:cNvPr id="187399" name="Group 7"/>
            <p:cNvGrpSpPr/>
            <p:nvPr/>
          </p:nvGrpSpPr>
          <p:grpSpPr bwMode="auto">
            <a:xfrm>
              <a:off x="8373" y="5698"/>
              <a:ext cx="1492" cy="1850"/>
              <a:chOff x="3893" y="1969"/>
              <a:chExt cx="847" cy="971"/>
            </a:xfrm>
          </p:grpSpPr>
          <p:pic>
            <p:nvPicPr>
              <p:cNvPr id="187400" name="Picture 8"/>
              <p:cNvPicPr>
                <a:picLocks noChangeAspect="1" noChangeArrowheads="1"/>
              </p:cNvPicPr>
              <p:nvPr/>
            </p:nvPicPr>
            <p:blipFill>
              <a:blip r:embed="rId4" cstate="print"/>
              <a:srcRect/>
              <a:stretch>
                <a:fillRect/>
              </a:stretch>
            </p:blipFill>
            <p:spPr bwMode="auto">
              <a:xfrm>
                <a:off x="4105" y="1969"/>
                <a:ext cx="534" cy="690"/>
              </a:xfrm>
              <a:prstGeom prst="rect">
                <a:avLst/>
              </a:prstGeom>
              <a:noFill/>
            </p:spPr>
          </p:pic>
          <p:sp>
            <p:nvSpPr>
              <p:cNvPr id="187401" name="Rectangle 9"/>
              <p:cNvSpPr>
                <a:spLocks noChangeArrowheads="1"/>
              </p:cNvSpPr>
              <p:nvPr/>
            </p:nvSpPr>
            <p:spPr bwMode="auto">
              <a:xfrm>
                <a:off x="3893" y="2705"/>
                <a:ext cx="847" cy="235"/>
              </a:xfrm>
              <a:prstGeom prst="rect">
                <a:avLst/>
              </a:prstGeom>
              <a:noFill/>
              <a:ln w="9525">
                <a:noFill/>
                <a:miter lim="800000"/>
              </a:ln>
              <a:effectLst/>
            </p:spPr>
            <p:txBody>
              <a:bodyPr vert="horz" wrap="square" lIns="77742" tIns="38872" rIns="77742" bIns="38872"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zh-CN" sz="2000" b="1" i="0" u="none" strike="noStrike" cap="none" normalizeH="0" baseline="0">
                    <a:ln>
                      <a:noFill/>
                    </a:ln>
                    <a:solidFill>
                      <a:srgbClr val="000000"/>
                    </a:solidFill>
                    <a:effectLst/>
                    <a:latin typeface="Calibri" panose="020F0502020204030204" pitchFamily="34" charset="0"/>
                    <a:ea typeface="宋体" panose="02010600030101010101" pitchFamily="2" charset="-122"/>
                  </a:rPr>
                  <a:t>木马服务端</a:t>
                </a:r>
                <a:endParaRPr kumimoji="0" lang="zh-CN" sz="20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grpSp>
        <p:pic>
          <p:nvPicPr>
            <p:cNvPr id="187402" name="Picture 10"/>
            <p:cNvPicPr>
              <a:picLocks noChangeAspect="1" noChangeArrowheads="1"/>
            </p:cNvPicPr>
            <p:nvPr/>
          </p:nvPicPr>
          <p:blipFill>
            <a:blip r:embed="rId5" cstate="print"/>
            <a:srcRect/>
            <a:stretch>
              <a:fillRect/>
            </a:stretch>
          </p:blipFill>
          <p:spPr bwMode="auto">
            <a:xfrm>
              <a:off x="4605" y="5933"/>
              <a:ext cx="783" cy="538"/>
            </a:xfrm>
            <a:prstGeom prst="rect">
              <a:avLst/>
            </a:prstGeom>
            <a:noFill/>
          </p:spPr>
        </p:pic>
        <p:grpSp>
          <p:nvGrpSpPr>
            <p:cNvPr id="187403" name="Group 11"/>
            <p:cNvGrpSpPr/>
            <p:nvPr/>
          </p:nvGrpSpPr>
          <p:grpSpPr bwMode="auto">
            <a:xfrm>
              <a:off x="5683" y="5313"/>
              <a:ext cx="2632" cy="1571"/>
              <a:chOff x="2835" y="1531"/>
              <a:chExt cx="1495" cy="824"/>
            </a:xfrm>
          </p:grpSpPr>
          <p:pic>
            <p:nvPicPr>
              <p:cNvPr id="187404" name="Picture 12"/>
              <p:cNvPicPr>
                <a:picLocks noChangeAspect="1" noChangeArrowheads="1"/>
              </p:cNvPicPr>
              <p:nvPr/>
            </p:nvPicPr>
            <p:blipFill>
              <a:blip r:embed="rId6" cstate="print"/>
              <a:srcRect/>
              <a:stretch>
                <a:fillRect/>
              </a:stretch>
            </p:blipFill>
            <p:spPr bwMode="auto">
              <a:xfrm>
                <a:off x="2835" y="1531"/>
                <a:ext cx="1495" cy="824"/>
              </a:xfrm>
              <a:prstGeom prst="rect">
                <a:avLst/>
              </a:prstGeom>
              <a:noFill/>
            </p:spPr>
          </p:pic>
          <p:sp>
            <p:nvSpPr>
              <p:cNvPr id="187405" name="Rectangle 13"/>
              <p:cNvSpPr>
                <a:spLocks noChangeArrowheads="1"/>
              </p:cNvSpPr>
              <p:nvPr/>
            </p:nvSpPr>
            <p:spPr bwMode="auto">
              <a:xfrm>
                <a:off x="3288" y="1857"/>
                <a:ext cx="626" cy="235"/>
              </a:xfrm>
              <a:prstGeom prst="rect">
                <a:avLst/>
              </a:prstGeom>
              <a:noFill/>
              <a:ln w="9525" algn="ctr">
                <a:noFill/>
                <a:miter lim="800000"/>
              </a:ln>
              <a:effectLst/>
            </p:spPr>
            <p:txBody>
              <a:bodyPr vert="horz" wrap="square" lIns="77742" tIns="38872" rIns="77742" bIns="38872"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Calibri" panose="020F0502020204030204" pitchFamily="34" charset="0"/>
                    <a:ea typeface="宋体" panose="02010600030101010101" pitchFamily="2" charset="-122"/>
                  </a:rPr>
                  <a:t>Internet</a:t>
                </a:r>
                <a:endParaRPr kumimoji="0" lang="zh-CN" altLang="zh-CN" sz="20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grpSp>
        <p:grpSp>
          <p:nvGrpSpPr>
            <p:cNvPr id="187406" name="Group 14"/>
            <p:cNvGrpSpPr/>
            <p:nvPr/>
          </p:nvGrpSpPr>
          <p:grpSpPr bwMode="auto">
            <a:xfrm>
              <a:off x="2986" y="5951"/>
              <a:ext cx="1306" cy="661"/>
              <a:chOff x="882" y="1866"/>
              <a:chExt cx="742" cy="347"/>
            </a:xfrm>
          </p:grpSpPr>
          <p:pic>
            <p:nvPicPr>
              <p:cNvPr id="187407" name="Picture 15"/>
              <p:cNvPicPr>
                <a:picLocks noChangeAspect="1" noChangeArrowheads="1"/>
              </p:cNvPicPr>
              <p:nvPr/>
            </p:nvPicPr>
            <p:blipFill>
              <a:blip r:embed="rId6" cstate="print"/>
              <a:srcRect/>
              <a:stretch>
                <a:fillRect/>
              </a:stretch>
            </p:blipFill>
            <p:spPr bwMode="auto">
              <a:xfrm>
                <a:off x="882" y="1866"/>
                <a:ext cx="742" cy="347"/>
              </a:xfrm>
              <a:prstGeom prst="rect">
                <a:avLst/>
              </a:prstGeom>
              <a:noFill/>
            </p:spPr>
          </p:pic>
          <p:sp>
            <p:nvSpPr>
              <p:cNvPr id="187408" name="Rectangle 16"/>
              <p:cNvSpPr>
                <a:spLocks noChangeArrowheads="1"/>
              </p:cNvSpPr>
              <p:nvPr/>
            </p:nvSpPr>
            <p:spPr bwMode="auto">
              <a:xfrm>
                <a:off x="929" y="1933"/>
                <a:ext cx="634" cy="235"/>
              </a:xfrm>
              <a:prstGeom prst="rect">
                <a:avLst/>
              </a:prstGeom>
              <a:noFill/>
              <a:ln w="9525">
                <a:noFill/>
                <a:miter lim="800000"/>
              </a:ln>
              <a:effectLst/>
            </p:spPr>
            <p:txBody>
              <a:bodyPr vert="horz" wrap="square" lIns="77742" tIns="38872" rIns="77742" bIns="38872"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Calibri" panose="020F0502020204030204" pitchFamily="34" charset="0"/>
                    <a:ea typeface="宋体" panose="02010600030101010101" pitchFamily="2" charset="-122"/>
                  </a:rPr>
                  <a:t>Intranet</a:t>
                </a:r>
                <a:endParaRPr kumimoji="0" lang="zh-CN" altLang="zh-CN" sz="20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grpSp>
        <p:sp>
          <p:nvSpPr>
            <p:cNvPr id="187409" name="Line 17"/>
            <p:cNvSpPr>
              <a:spLocks noChangeShapeType="1"/>
            </p:cNvSpPr>
            <p:nvPr/>
          </p:nvSpPr>
          <p:spPr bwMode="auto">
            <a:xfrm flipV="1">
              <a:off x="3604" y="6533"/>
              <a:ext cx="0" cy="411"/>
            </a:xfrm>
            <a:prstGeom prst="line">
              <a:avLst/>
            </a:prstGeom>
            <a:noFill/>
            <a:ln w="9525">
              <a:solidFill>
                <a:srgbClr val="000000"/>
              </a:solidFill>
              <a:round/>
            </a:ln>
            <a:effectLst/>
          </p:spPr>
          <p:txBody>
            <a:bodyPr vert="horz" wrap="square" lIns="97178" tIns="48590" rIns="97178" bIns="48590" numCol="1" anchor="t" anchorCtr="0" compatLnSpc="1"/>
            <a:lstStyle/>
            <a:p>
              <a:endParaRPr lang="zh-CN" altLang="en-US" sz="2000"/>
            </a:p>
          </p:txBody>
        </p:sp>
        <p:sp>
          <p:nvSpPr>
            <p:cNvPr id="187410" name="Line 18"/>
            <p:cNvSpPr>
              <a:spLocks noChangeShapeType="1"/>
            </p:cNvSpPr>
            <p:nvPr/>
          </p:nvSpPr>
          <p:spPr bwMode="auto">
            <a:xfrm>
              <a:off x="4220" y="6252"/>
              <a:ext cx="402" cy="1"/>
            </a:xfrm>
            <a:prstGeom prst="line">
              <a:avLst/>
            </a:prstGeom>
            <a:noFill/>
            <a:ln w="9525">
              <a:solidFill>
                <a:srgbClr val="000000"/>
              </a:solidFill>
              <a:round/>
            </a:ln>
            <a:effectLst/>
          </p:spPr>
          <p:txBody>
            <a:bodyPr vert="horz" wrap="square" lIns="97178" tIns="48590" rIns="97178" bIns="48590" numCol="1" anchor="t" anchorCtr="0" compatLnSpc="1"/>
            <a:lstStyle/>
            <a:p>
              <a:endParaRPr lang="zh-CN" altLang="en-US" sz="2000"/>
            </a:p>
          </p:txBody>
        </p:sp>
        <p:sp>
          <p:nvSpPr>
            <p:cNvPr id="187411" name="Line 19"/>
            <p:cNvSpPr>
              <a:spLocks noChangeShapeType="1"/>
            </p:cNvSpPr>
            <p:nvPr/>
          </p:nvSpPr>
          <p:spPr bwMode="auto">
            <a:xfrm>
              <a:off x="5359" y="6252"/>
              <a:ext cx="336" cy="1"/>
            </a:xfrm>
            <a:prstGeom prst="line">
              <a:avLst/>
            </a:prstGeom>
            <a:noFill/>
            <a:ln w="9525">
              <a:solidFill>
                <a:srgbClr val="000000"/>
              </a:solidFill>
              <a:round/>
            </a:ln>
            <a:effectLst/>
          </p:spPr>
          <p:txBody>
            <a:bodyPr vert="horz" wrap="square" lIns="97178" tIns="48590" rIns="97178" bIns="48590" numCol="1" anchor="t" anchorCtr="0" compatLnSpc="1"/>
            <a:lstStyle/>
            <a:p>
              <a:endParaRPr lang="zh-CN" altLang="en-US" sz="2000"/>
            </a:p>
          </p:txBody>
        </p:sp>
        <p:sp>
          <p:nvSpPr>
            <p:cNvPr id="187412" name="Line 20"/>
            <p:cNvSpPr>
              <a:spLocks noChangeShapeType="1"/>
            </p:cNvSpPr>
            <p:nvPr/>
          </p:nvSpPr>
          <p:spPr bwMode="auto">
            <a:xfrm>
              <a:off x="8144" y="6080"/>
              <a:ext cx="616" cy="1"/>
            </a:xfrm>
            <a:prstGeom prst="line">
              <a:avLst/>
            </a:prstGeom>
            <a:noFill/>
            <a:ln w="9525">
              <a:solidFill>
                <a:srgbClr val="000000"/>
              </a:solidFill>
              <a:round/>
            </a:ln>
            <a:effectLst/>
          </p:spPr>
          <p:txBody>
            <a:bodyPr vert="horz" wrap="square" lIns="97178" tIns="48590" rIns="97178" bIns="48590" numCol="1" anchor="t" anchorCtr="0" compatLnSpc="1"/>
            <a:lstStyle/>
            <a:p>
              <a:endParaRPr lang="zh-CN" altLang="en-US" sz="2000"/>
            </a:p>
          </p:txBody>
        </p:sp>
        <p:sp>
          <p:nvSpPr>
            <p:cNvPr id="187413" name="Rectangle 21"/>
            <p:cNvSpPr>
              <a:spLocks noChangeArrowheads="1"/>
            </p:cNvSpPr>
            <p:nvPr/>
          </p:nvSpPr>
          <p:spPr bwMode="auto">
            <a:xfrm>
              <a:off x="5815" y="6884"/>
              <a:ext cx="980" cy="448"/>
            </a:xfrm>
            <a:prstGeom prst="rect">
              <a:avLst/>
            </a:prstGeom>
            <a:noFill/>
            <a:ln w="9525">
              <a:noFill/>
              <a:miter lim="800000"/>
            </a:ln>
            <a:effectLst/>
          </p:spPr>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zh-CN" sz="2000" b="1" i="0" u="none" strike="noStrike" cap="none" normalizeH="0" baseline="0" dirty="0">
                  <a:ln>
                    <a:noFill/>
                  </a:ln>
                  <a:solidFill>
                    <a:srgbClr val="000000"/>
                  </a:solidFill>
                  <a:effectLst/>
                  <a:latin typeface="Calibri" panose="020F0502020204030204" pitchFamily="34" charset="0"/>
                  <a:ea typeface="宋体" panose="02010600030101010101" pitchFamily="2" charset="-122"/>
                </a:rPr>
                <a:t>控制流</a:t>
              </a:r>
              <a:endParaRPr kumimoji="0" lang="zh-CN" sz="20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p:txBody>
        </p:sp>
        <p:sp>
          <p:nvSpPr>
            <p:cNvPr id="187414" name="Line 22"/>
            <p:cNvSpPr>
              <a:spLocks noChangeShapeType="1"/>
            </p:cNvSpPr>
            <p:nvPr/>
          </p:nvSpPr>
          <p:spPr bwMode="auto">
            <a:xfrm flipV="1">
              <a:off x="4273" y="6612"/>
              <a:ext cx="4629" cy="62"/>
            </a:xfrm>
            <a:prstGeom prst="line">
              <a:avLst/>
            </a:prstGeom>
            <a:noFill/>
            <a:ln w="38100">
              <a:solidFill>
                <a:srgbClr val="FF0000"/>
              </a:solidFill>
              <a:round/>
              <a:tailEnd type="triangle" w="med" len="med"/>
            </a:ln>
            <a:effectLst/>
          </p:spPr>
          <p:txBody>
            <a:bodyPr vert="horz" wrap="square" lIns="97178" tIns="48590" rIns="97178" bIns="48590" numCol="1" anchor="t" anchorCtr="0" compatLnSpc="1"/>
            <a:lstStyle/>
            <a:p>
              <a:endParaRPr lang="zh-CN" altLang="en-US" sz="2000"/>
            </a:p>
          </p:txBody>
        </p:sp>
        <p:sp>
          <p:nvSpPr>
            <p:cNvPr id="187415" name="Line 23"/>
            <p:cNvSpPr>
              <a:spLocks noChangeShapeType="1"/>
            </p:cNvSpPr>
            <p:nvPr/>
          </p:nvSpPr>
          <p:spPr bwMode="auto">
            <a:xfrm>
              <a:off x="4273" y="6666"/>
              <a:ext cx="0" cy="961"/>
            </a:xfrm>
            <a:prstGeom prst="line">
              <a:avLst/>
            </a:prstGeom>
            <a:noFill/>
            <a:ln w="38100">
              <a:solidFill>
                <a:srgbClr val="FF0000"/>
              </a:solidFill>
              <a:round/>
            </a:ln>
            <a:effectLst/>
          </p:spPr>
          <p:txBody>
            <a:bodyPr vert="horz" wrap="square" lIns="97178" tIns="48590" rIns="97178" bIns="48590" numCol="1" anchor="t" anchorCtr="0" compatLnSpc="1"/>
            <a:lstStyle/>
            <a:p>
              <a:endParaRPr lang="zh-CN" altLang="en-US" sz="2000"/>
            </a:p>
          </p:txBody>
        </p:sp>
        <p:sp>
          <p:nvSpPr>
            <p:cNvPr id="187416" name="Text Box 24"/>
            <p:cNvSpPr txBox="1">
              <a:spLocks noChangeArrowheads="1"/>
            </p:cNvSpPr>
            <p:nvPr/>
          </p:nvSpPr>
          <p:spPr bwMode="auto">
            <a:xfrm>
              <a:off x="4865" y="8489"/>
              <a:ext cx="2603" cy="383"/>
            </a:xfrm>
            <a:prstGeom prst="rect">
              <a:avLst/>
            </a:prstGeom>
            <a:solidFill>
              <a:srgbClr val="FFFFFF"/>
            </a:solidFill>
            <a:ln w="9525" algn="ctr">
              <a:noFill/>
              <a:miter lim="800000"/>
            </a:ln>
            <a:effectLst/>
          </p:spPr>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2000" b="0" i="0" u="none" strike="noStrike" cap="none" normalizeH="0" baseline="0">
                  <a:ln>
                    <a:noFill/>
                  </a:ln>
                  <a:solidFill>
                    <a:schemeClr val="tx1"/>
                  </a:solidFill>
                  <a:effectLst/>
                  <a:latin typeface="宋体" panose="02010600030101010101" pitchFamily="2" charset="-122"/>
                  <a:ea typeface="宋体" panose="02010600030101010101" pitchFamily="2" charset="-122"/>
                </a:rPr>
                <a:t>图</a:t>
              </a:r>
              <a:r>
                <a:rPr kumimoji="0" lang="en-US" altLang="zh-CN" sz="2000" b="0" i="0" u="none" strike="noStrike" cap="none" normalizeH="0" baseline="0">
                  <a:ln>
                    <a:noFill/>
                  </a:ln>
                  <a:solidFill>
                    <a:schemeClr val="tx1"/>
                  </a:solidFill>
                  <a:effectLst/>
                  <a:latin typeface="宋体" panose="02010600030101010101" pitchFamily="2" charset="-122"/>
                  <a:ea typeface="宋体" panose="02010600030101010101" pitchFamily="2" charset="-122"/>
                </a:rPr>
                <a:t>5-6 </a:t>
              </a:r>
              <a:r>
                <a:rPr kumimoji="0" lang="zh-CN" altLang="en-US" sz="2000" b="0" i="0" u="none" strike="noStrike" cap="none" normalizeH="0" baseline="0">
                  <a:ln>
                    <a:noFill/>
                  </a:ln>
                  <a:solidFill>
                    <a:schemeClr val="tx1"/>
                  </a:solidFill>
                  <a:effectLst/>
                  <a:latin typeface="宋体" panose="02010600030101010101" pitchFamily="2" charset="-122"/>
                  <a:ea typeface="宋体" panose="02010600030101010101" pitchFamily="2" charset="-122"/>
                </a:rPr>
                <a:t>木马的常规通信方式</a:t>
              </a:r>
              <a:endParaRPr kumimoji="0" lang="zh-CN" sz="20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gr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AutoShape 2"/>
          <p:cNvSpPr>
            <a:spLocks noChangeArrowheads="1"/>
          </p:cNvSpPr>
          <p:nvPr/>
        </p:nvSpPr>
        <p:spPr bwMode="auto">
          <a:xfrm>
            <a:off x="5724525" y="2860675"/>
            <a:ext cx="142875" cy="1655763"/>
          </a:xfrm>
          <a:prstGeom prst="downArrow">
            <a:avLst>
              <a:gd name="adj1" fmla="val 50000"/>
              <a:gd name="adj2" fmla="val 289722"/>
            </a:avLst>
          </a:prstGeom>
          <a:solidFill>
            <a:schemeClr val="accent1"/>
          </a:solidFill>
          <a:ln w="9525">
            <a:solidFill>
              <a:schemeClr val="tx1"/>
            </a:solidFill>
            <a:miter lim="800000"/>
          </a:ln>
        </p:spPr>
        <p:txBody>
          <a:bodyPr vert="eaVert" wrap="none" anchor="ctr"/>
          <a:lstStyle/>
          <a:p>
            <a:endParaRPr lang="zh-CN" altLang="en-US"/>
          </a:p>
        </p:txBody>
      </p:sp>
      <p:sp>
        <p:nvSpPr>
          <p:cNvPr id="26628" name="Rectangle 3"/>
          <p:cNvSpPr>
            <a:spLocks noGrp="1" noChangeArrowheads="1"/>
          </p:cNvSpPr>
          <p:nvPr>
            <p:ph type="title"/>
          </p:nvPr>
        </p:nvSpPr>
        <p:spPr/>
        <p:txBody>
          <a:bodyPr/>
          <a:lstStyle/>
          <a:p>
            <a:pPr eaLnBrk="1" hangingPunct="1"/>
            <a:r>
              <a:rPr lang="zh-CN" altLang="en-US"/>
              <a:t>建立连接</a:t>
            </a:r>
          </a:p>
        </p:txBody>
      </p:sp>
      <p:sp>
        <p:nvSpPr>
          <p:cNvPr id="26629" name="Rectangle 4"/>
          <p:cNvSpPr>
            <a:spLocks noChangeArrowheads="1"/>
          </p:cNvSpPr>
          <p:nvPr/>
        </p:nvSpPr>
        <p:spPr bwMode="auto">
          <a:xfrm>
            <a:off x="3417888" y="1995488"/>
            <a:ext cx="936625" cy="504825"/>
          </a:xfrm>
          <a:prstGeom prst="rect">
            <a:avLst/>
          </a:prstGeom>
          <a:solidFill>
            <a:schemeClr val="accent1"/>
          </a:solidFill>
          <a:ln w="9525">
            <a:solidFill>
              <a:schemeClr val="tx1"/>
            </a:solidFill>
            <a:miter lim="800000"/>
          </a:ln>
        </p:spPr>
        <p:txBody>
          <a:bodyPr wrap="none" anchor="ctr"/>
          <a:lstStyle/>
          <a:p>
            <a:pPr algn="ctr"/>
            <a:r>
              <a:rPr lang="en-US" altLang="zh-CN" b="1"/>
              <a:t>A</a:t>
            </a:r>
          </a:p>
        </p:txBody>
      </p:sp>
      <p:sp>
        <p:nvSpPr>
          <p:cNvPr id="26630" name="Text Box 5"/>
          <p:cNvSpPr txBox="1">
            <a:spLocks noChangeArrowheads="1"/>
          </p:cNvSpPr>
          <p:nvPr/>
        </p:nvSpPr>
        <p:spPr bwMode="auto">
          <a:xfrm>
            <a:off x="3346450" y="1420813"/>
            <a:ext cx="1103313" cy="457200"/>
          </a:xfrm>
          <a:prstGeom prst="rect">
            <a:avLst/>
          </a:prstGeom>
          <a:noFill/>
          <a:ln w="9525">
            <a:noFill/>
            <a:miter lim="800000"/>
          </a:ln>
        </p:spPr>
        <p:txBody>
          <a:bodyPr wrap="none">
            <a:spAutoFit/>
          </a:bodyPr>
          <a:lstStyle/>
          <a:p>
            <a:r>
              <a:rPr lang="zh-CN" altLang="en-US" b="1">
                <a:ea typeface="黑体" panose="02010609060101010101" pitchFamily="49" charset="-122"/>
              </a:rPr>
              <a:t>控制端</a:t>
            </a:r>
          </a:p>
        </p:txBody>
      </p:sp>
      <p:sp>
        <p:nvSpPr>
          <p:cNvPr id="26631" name="Rectangle 6"/>
          <p:cNvSpPr>
            <a:spLocks noChangeArrowheads="1"/>
          </p:cNvSpPr>
          <p:nvPr/>
        </p:nvSpPr>
        <p:spPr bwMode="auto">
          <a:xfrm>
            <a:off x="7162800" y="1995488"/>
            <a:ext cx="936625" cy="504825"/>
          </a:xfrm>
          <a:prstGeom prst="rect">
            <a:avLst/>
          </a:prstGeom>
          <a:solidFill>
            <a:schemeClr val="accent1"/>
          </a:solidFill>
          <a:ln w="9525">
            <a:solidFill>
              <a:schemeClr val="tx1"/>
            </a:solidFill>
            <a:miter lim="800000"/>
          </a:ln>
        </p:spPr>
        <p:txBody>
          <a:bodyPr wrap="none" anchor="ctr"/>
          <a:lstStyle/>
          <a:p>
            <a:pPr algn="ctr"/>
            <a:r>
              <a:rPr lang="en-US" altLang="zh-CN" b="1"/>
              <a:t>A</a:t>
            </a:r>
          </a:p>
        </p:txBody>
      </p:sp>
      <p:sp>
        <p:nvSpPr>
          <p:cNvPr id="26632" name="Text Box 7"/>
          <p:cNvSpPr txBox="1">
            <a:spLocks noChangeArrowheads="1"/>
          </p:cNvSpPr>
          <p:nvPr/>
        </p:nvSpPr>
        <p:spPr bwMode="auto">
          <a:xfrm>
            <a:off x="7091363" y="1420813"/>
            <a:ext cx="1103312" cy="457200"/>
          </a:xfrm>
          <a:prstGeom prst="rect">
            <a:avLst/>
          </a:prstGeom>
          <a:noFill/>
          <a:ln w="9525">
            <a:noFill/>
            <a:miter lim="800000"/>
          </a:ln>
        </p:spPr>
        <p:txBody>
          <a:bodyPr wrap="none">
            <a:spAutoFit/>
          </a:bodyPr>
          <a:lstStyle/>
          <a:p>
            <a:r>
              <a:rPr lang="zh-CN" altLang="en-US" b="1">
                <a:ea typeface="黑体" panose="02010609060101010101" pitchFamily="49" charset="-122"/>
              </a:rPr>
              <a:t>服务端</a:t>
            </a:r>
          </a:p>
        </p:txBody>
      </p:sp>
      <p:sp>
        <p:nvSpPr>
          <p:cNvPr id="26633" name="Rectangle 8"/>
          <p:cNvSpPr>
            <a:spLocks noChangeArrowheads="1"/>
          </p:cNvSpPr>
          <p:nvPr/>
        </p:nvSpPr>
        <p:spPr bwMode="auto">
          <a:xfrm>
            <a:off x="3417888" y="4710113"/>
            <a:ext cx="936625" cy="504825"/>
          </a:xfrm>
          <a:prstGeom prst="rect">
            <a:avLst/>
          </a:prstGeom>
          <a:solidFill>
            <a:schemeClr val="accent1"/>
          </a:solidFill>
          <a:ln w="9525">
            <a:solidFill>
              <a:schemeClr val="tx1"/>
            </a:solidFill>
            <a:miter lim="800000"/>
          </a:ln>
        </p:spPr>
        <p:txBody>
          <a:bodyPr wrap="none" anchor="ctr"/>
          <a:lstStyle/>
          <a:p>
            <a:pPr algn="ctr"/>
            <a:endParaRPr lang="zh-CN" altLang="zh-CN" b="1"/>
          </a:p>
        </p:txBody>
      </p:sp>
      <p:sp>
        <p:nvSpPr>
          <p:cNvPr id="26634" name="Rectangle 9"/>
          <p:cNvSpPr>
            <a:spLocks noChangeArrowheads="1"/>
          </p:cNvSpPr>
          <p:nvPr/>
        </p:nvSpPr>
        <p:spPr bwMode="auto">
          <a:xfrm>
            <a:off x="7234238" y="4710113"/>
            <a:ext cx="936625" cy="504825"/>
          </a:xfrm>
          <a:prstGeom prst="rect">
            <a:avLst/>
          </a:prstGeom>
          <a:solidFill>
            <a:schemeClr val="accent1"/>
          </a:solidFill>
          <a:ln w="9525">
            <a:solidFill>
              <a:schemeClr val="tx1"/>
            </a:solidFill>
            <a:miter lim="800000"/>
          </a:ln>
        </p:spPr>
        <p:txBody>
          <a:bodyPr wrap="none" anchor="ctr"/>
          <a:lstStyle/>
          <a:p>
            <a:pPr algn="ctr"/>
            <a:endParaRPr lang="zh-CN" altLang="zh-CN" b="1"/>
          </a:p>
        </p:txBody>
      </p:sp>
      <p:sp>
        <p:nvSpPr>
          <p:cNvPr id="26635" name="Text Box 10"/>
          <p:cNvSpPr txBox="1">
            <a:spLocks noChangeArrowheads="1"/>
          </p:cNvSpPr>
          <p:nvPr/>
        </p:nvSpPr>
        <p:spPr bwMode="auto">
          <a:xfrm>
            <a:off x="4305300" y="4783138"/>
            <a:ext cx="625475" cy="336550"/>
          </a:xfrm>
          <a:prstGeom prst="rect">
            <a:avLst/>
          </a:prstGeom>
          <a:noFill/>
          <a:ln w="9525">
            <a:solidFill>
              <a:schemeClr val="tx1"/>
            </a:solidFill>
            <a:miter lim="800000"/>
          </a:ln>
        </p:spPr>
        <p:txBody>
          <a:bodyPr wrap="none" lIns="54000" tIns="10800" rIns="54000" bIns="10800">
            <a:spAutoFit/>
          </a:bodyPr>
          <a:lstStyle/>
          <a:p>
            <a:r>
              <a:rPr lang="en-US" altLang="zh-CN" sz="2000" b="1"/>
              <a:t>1037</a:t>
            </a:r>
          </a:p>
        </p:txBody>
      </p:sp>
      <p:sp>
        <p:nvSpPr>
          <p:cNvPr id="26636" name="Text Box 11"/>
          <p:cNvSpPr txBox="1">
            <a:spLocks noChangeArrowheads="1"/>
          </p:cNvSpPr>
          <p:nvPr/>
        </p:nvSpPr>
        <p:spPr bwMode="auto">
          <a:xfrm>
            <a:off x="6630988" y="4783138"/>
            <a:ext cx="625475" cy="336550"/>
          </a:xfrm>
          <a:prstGeom prst="rect">
            <a:avLst/>
          </a:prstGeom>
          <a:noFill/>
          <a:ln w="9525">
            <a:solidFill>
              <a:schemeClr val="tx1"/>
            </a:solidFill>
            <a:miter lim="800000"/>
          </a:ln>
        </p:spPr>
        <p:txBody>
          <a:bodyPr wrap="none" lIns="54000" tIns="10800" rIns="54000" bIns="10800">
            <a:spAutoFit/>
          </a:bodyPr>
          <a:lstStyle/>
          <a:p>
            <a:r>
              <a:rPr lang="en-US" altLang="zh-CN" sz="2000" b="1"/>
              <a:t>7626</a:t>
            </a:r>
          </a:p>
        </p:txBody>
      </p:sp>
      <p:sp>
        <p:nvSpPr>
          <p:cNvPr id="26637" name="Text Box 12"/>
          <p:cNvSpPr txBox="1">
            <a:spLocks noChangeArrowheads="1"/>
          </p:cNvSpPr>
          <p:nvPr/>
        </p:nvSpPr>
        <p:spPr bwMode="auto">
          <a:xfrm>
            <a:off x="6557963" y="2068513"/>
            <a:ext cx="625475" cy="336550"/>
          </a:xfrm>
          <a:prstGeom prst="rect">
            <a:avLst/>
          </a:prstGeom>
          <a:noFill/>
          <a:ln w="9525">
            <a:solidFill>
              <a:schemeClr val="tx1"/>
            </a:solidFill>
            <a:miter lim="800000"/>
          </a:ln>
        </p:spPr>
        <p:txBody>
          <a:bodyPr wrap="none" lIns="54000" tIns="10800" rIns="54000" bIns="10800">
            <a:spAutoFit/>
          </a:bodyPr>
          <a:lstStyle/>
          <a:p>
            <a:r>
              <a:rPr lang="en-US" altLang="zh-CN" sz="2000" b="1"/>
              <a:t>7626</a:t>
            </a:r>
          </a:p>
        </p:txBody>
      </p:sp>
      <p:sp>
        <p:nvSpPr>
          <p:cNvPr id="26638" name="Text Box 13"/>
          <p:cNvSpPr txBox="1">
            <a:spLocks noChangeArrowheads="1"/>
          </p:cNvSpPr>
          <p:nvPr/>
        </p:nvSpPr>
        <p:spPr bwMode="auto">
          <a:xfrm>
            <a:off x="3130550" y="5246688"/>
            <a:ext cx="1568450" cy="327025"/>
          </a:xfrm>
          <a:prstGeom prst="rect">
            <a:avLst/>
          </a:prstGeom>
          <a:noFill/>
          <a:ln w="9525">
            <a:noFill/>
            <a:miter lim="800000"/>
          </a:ln>
        </p:spPr>
        <p:txBody>
          <a:bodyPr wrap="none" lIns="54000" tIns="10800" rIns="54000" bIns="10800">
            <a:spAutoFit/>
          </a:bodyPr>
          <a:lstStyle/>
          <a:p>
            <a:r>
              <a:rPr lang="en-US" altLang="zh-CN" sz="2000" b="1"/>
              <a:t>202.102.47.56</a:t>
            </a:r>
          </a:p>
        </p:txBody>
      </p:sp>
      <p:sp>
        <p:nvSpPr>
          <p:cNvPr id="26639" name="Text Box 14"/>
          <p:cNvSpPr txBox="1">
            <a:spLocks noChangeArrowheads="1"/>
          </p:cNvSpPr>
          <p:nvPr/>
        </p:nvSpPr>
        <p:spPr bwMode="auto">
          <a:xfrm>
            <a:off x="6548438" y="5286375"/>
            <a:ext cx="1695450" cy="327025"/>
          </a:xfrm>
          <a:prstGeom prst="rect">
            <a:avLst/>
          </a:prstGeom>
          <a:noFill/>
          <a:ln w="9525">
            <a:noFill/>
            <a:miter lim="800000"/>
          </a:ln>
        </p:spPr>
        <p:txBody>
          <a:bodyPr wrap="none" lIns="54000" tIns="10800" rIns="54000" bIns="10800">
            <a:spAutoFit/>
          </a:bodyPr>
          <a:lstStyle/>
          <a:p>
            <a:r>
              <a:rPr lang="en-US" altLang="zh-CN" sz="2000" b="1"/>
              <a:t>202.102.96.101</a:t>
            </a:r>
          </a:p>
        </p:txBody>
      </p:sp>
      <p:sp>
        <p:nvSpPr>
          <p:cNvPr id="26640" name="Text Box 15"/>
          <p:cNvSpPr txBox="1">
            <a:spLocks noChangeArrowheads="1"/>
          </p:cNvSpPr>
          <p:nvPr/>
        </p:nvSpPr>
        <p:spPr bwMode="auto">
          <a:xfrm>
            <a:off x="3146425" y="2571750"/>
            <a:ext cx="1568450" cy="327025"/>
          </a:xfrm>
          <a:prstGeom prst="rect">
            <a:avLst/>
          </a:prstGeom>
          <a:noFill/>
          <a:ln w="9525">
            <a:noFill/>
            <a:miter lim="800000"/>
          </a:ln>
        </p:spPr>
        <p:txBody>
          <a:bodyPr wrap="none" lIns="54000" tIns="10800" rIns="54000" bIns="10800">
            <a:spAutoFit/>
          </a:bodyPr>
          <a:lstStyle/>
          <a:p>
            <a:r>
              <a:rPr lang="en-US" altLang="zh-CN" sz="2000" b="1"/>
              <a:t>202.102.47.56</a:t>
            </a:r>
          </a:p>
        </p:txBody>
      </p:sp>
      <p:sp>
        <p:nvSpPr>
          <p:cNvPr id="26641" name="Text Box 16"/>
          <p:cNvSpPr txBox="1">
            <a:spLocks noChangeArrowheads="1"/>
          </p:cNvSpPr>
          <p:nvPr/>
        </p:nvSpPr>
        <p:spPr bwMode="auto">
          <a:xfrm>
            <a:off x="701675" y="2090738"/>
            <a:ext cx="2071688" cy="387350"/>
          </a:xfrm>
          <a:prstGeom prst="rect">
            <a:avLst/>
          </a:prstGeom>
          <a:noFill/>
          <a:ln w="9525">
            <a:noFill/>
            <a:miter lim="800000"/>
          </a:ln>
        </p:spPr>
        <p:txBody>
          <a:bodyPr wrap="none" lIns="54000" tIns="10800" rIns="54000" bIns="10800">
            <a:spAutoFit/>
          </a:bodyPr>
          <a:lstStyle/>
          <a:p>
            <a:r>
              <a:rPr lang="en-US" altLang="zh-CN" b="1">
                <a:solidFill>
                  <a:srgbClr val="FF0000"/>
                </a:solidFill>
              </a:rPr>
              <a:t>(1) </a:t>
            </a:r>
            <a:r>
              <a:rPr lang="zh-CN" altLang="en-US" b="1">
                <a:solidFill>
                  <a:srgbClr val="FF0000"/>
                </a:solidFill>
                <a:ea typeface="黑体" panose="02010609060101010101" pitchFamily="49" charset="-122"/>
              </a:rPr>
              <a:t>建立连接前</a:t>
            </a:r>
          </a:p>
        </p:txBody>
      </p:sp>
      <p:sp>
        <p:nvSpPr>
          <p:cNvPr id="26642" name="Text Box 17"/>
          <p:cNvSpPr txBox="1">
            <a:spLocks noChangeArrowheads="1"/>
          </p:cNvSpPr>
          <p:nvPr/>
        </p:nvSpPr>
        <p:spPr bwMode="auto">
          <a:xfrm>
            <a:off x="684213" y="3459163"/>
            <a:ext cx="2376487" cy="387350"/>
          </a:xfrm>
          <a:prstGeom prst="rect">
            <a:avLst/>
          </a:prstGeom>
          <a:noFill/>
          <a:ln w="9525">
            <a:noFill/>
            <a:miter lim="800000"/>
          </a:ln>
        </p:spPr>
        <p:txBody>
          <a:bodyPr wrap="none" lIns="54000" tIns="10800" rIns="54000" bIns="10800">
            <a:spAutoFit/>
          </a:bodyPr>
          <a:lstStyle/>
          <a:p>
            <a:r>
              <a:rPr lang="en-US" altLang="zh-CN" b="1">
                <a:solidFill>
                  <a:srgbClr val="FF0000"/>
                </a:solidFill>
              </a:rPr>
              <a:t>(2) </a:t>
            </a:r>
            <a:r>
              <a:rPr lang="zh-CN" altLang="en-US" b="1">
                <a:solidFill>
                  <a:srgbClr val="FF0000"/>
                </a:solidFill>
                <a:ea typeface="黑体" panose="02010609060101010101" pitchFamily="49" charset="-122"/>
              </a:rPr>
              <a:t>获取服务端</a:t>
            </a:r>
            <a:r>
              <a:rPr lang="en-US" altLang="zh-CN" b="1">
                <a:solidFill>
                  <a:srgbClr val="FF0000"/>
                </a:solidFill>
              </a:rPr>
              <a:t>IP</a:t>
            </a:r>
            <a:endParaRPr lang="en-US" altLang="zh-CN" b="1">
              <a:solidFill>
                <a:srgbClr val="FF0000"/>
              </a:solidFill>
              <a:ea typeface="黑体" panose="02010609060101010101" pitchFamily="49" charset="-122"/>
            </a:endParaRPr>
          </a:p>
        </p:txBody>
      </p:sp>
      <p:sp>
        <p:nvSpPr>
          <p:cNvPr id="26643" name="Text Box 18"/>
          <p:cNvSpPr txBox="1">
            <a:spLocks noChangeArrowheads="1"/>
          </p:cNvSpPr>
          <p:nvPr/>
        </p:nvSpPr>
        <p:spPr bwMode="auto">
          <a:xfrm>
            <a:off x="684213" y="4821238"/>
            <a:ext cx="2378075" cy="387350"/>
          </a:xfrm>
          <a:prstGeom prst="rect">
            <a:avLst/>
          </a:prstGeom>
          <a:noFill/>
          <a:ln w="9525">
            <a:noFill/>
            <a:miter lim="800000"/>
          </a:ln>
        </p:spPr>
        <p:txBody>
          <a:bodyPr wrap="none" lIns="54000" tIns="10800" rIns="54000" bIns="10800">
            <a:spAutoFit/>
          </a:bodyPr>
          <a:lstStyle/>
          <a:p>
            <a:r>
              <a:rPr lang="en-US" altLang="zh-CN" b="1">
                <a:solidFill>
                  <a:srgbClr val="FF0000"/>
                </a:solidFill>
              </a:rPr>
              <a:t>(3) </a:t>
            </a:r>
            <a:r>
              <a:rPr lang="zh-CN" altLang="en-US" b="1">
                <a:solidFill>
                  <a:srgbClr val="FF0000"/>
                </a:solidFill>
                <a:ea typeface="黑体" panose="02010609060101010101" pitchFamily="49" charset="-122"/>
              </a:rPr>
              <a:t>木马连接建立</a:t>
            </a:r>
          </a:p>
        </p:txBody>
      </p:sp>
      <p:sp>
        <p:nvSpPr>
          <p:cNvPr id="26644" name="Text Box 19"/>
          <p:cNvSpPr txBox="1">
            <a:spLocks noChangeArrowheads="1"/>
          </p:cNvSpPr>
          <p:nvPr/>
        </p:nvSpPr>
        <p:spPr bwMode="auto">
          <a:xfrm>
            <a:off x="4570413" y="3275013"/>
            <a:ext cx="2674937" cy="641350"/>
          </a:xfrm>
          <a:prstGeom prst="rect">
            <a:avLst/>
          </a:prstGeom>
          <a:solidFill>
            <a:schemeClr val="bg1"/>
          </a:solidFill>
          <a:ln w="9525">
            <a:solidFill>
              <a:schemeClr val="tx1"/>
            </a:solidFill>
            <a:miter lim="800000"/>
          </a:ln>
        </p:spPr>
        <p:txBody>
          <a:bodyPr wrap="none" lIns="54000" tIns="10800" rIns="54000" bIns="10800">
            <a:spAutoFit/>
          </a:bodyPr>
          <a:lstStyle/>
          <a:p>
            <a:pPr algn="ctr"/>
            <a:r>
              <a:rPr lang="zh-CN" altLang="en-US" sz="2000" b="1">
                <a:latin typeface="黑体" panose="02010609060101010101" pitchFamily="49" charset="-122"/>
                <a:ea typeface="黑体" panose="02010609060101010101" pitchFamily="49" charset="-122"/>
              </a:rPr>
              <a:t>通过信息反馈或</a:t>
            </a:r>
            <a:r>
              <a:rPr lang="en-US" altLang="zh-CN" sz="2000" b="1">
                <a:latin typeface="黑体" panose="02010609060101010101" pitchFamily="49" charset="-122"/>
                <a:ea typeface="黑体" panose="02010609060101010101" pitchFamily="49" charset="-122"/>
              </a:rPr>
              <a:t>IP</a:t>
            </a:r>
            <a:r>
              <a:rPr lang="zh-CN" altLang="en-US" sz="2000" b="1">
                <a:latin typeface="黑体" panose="02010609060101010101" pitchFamily="49" charset="-122"/>
                <a:ea typeface="黑体" panose="02010609060101010101" pitchFamily="49" charset="-122"/>
              </a:rPr>
              <a:t>扫描</a:t>
            </a:r>
          </a:p>
          <a:p>
            <a:pPr algn="ctr"/>
            <a:r>
              <a:rPr lang="zh-CN" altLang="en-US" sz="2000" b="1">
                <a:latin typeface="黑体" panose="02010609060101010101" pitchFamily="49" charset="-122"/>
                <a:ea typeface="黑体" panose="02010609060101010101" pitchFamily="49" charset="-122"/>
              </a:rPr>
              <a:t>获得服务器</a:t>
            </a:r>
            <a:r>
              <a:rPr lang="en-US" altLang="zh-CN" sz="2000" b="1">
                <a:latin typeface="黑体" panose="02010609060101010101" pitchFamily="49" charset="-122"/>
                <a:ea typeface="黑体" panose="02010609060101010101" pitchFamily="49" charset="-122"/>
              </a:rPr>
              <a:t>IP</a:t>
            </a:r>
            <a:r>
              <a:rPr lang="zh-CN" altLang="en-US" sz="2000" b="1">
                <a:latin typeface="黑体" panose="02010609060101010101" pitchFamily="49" charset="-122"/>
                <a:ea typeface="黑体" panose="02010609060101010101" pitchFamily="49" charset="-122"/>
              </a:rPr>
              <a:t>地址</a:t>
            </a:r>
          </a:p>
        </p:txBody>
      </p:sp>
      <p:sp>
        <p:nvSpPr>
          <p:cNvPr id="26645" name="Text Box 20"/>
          <p:cNvSpPr txBox="1">
            <a:spLocks noChangeArrowheads="1"/>
          </p:cNvSpPr>
          <p:nvPr/>
        </p:nvSpPr>
        <p:spPr bwMode="auto">
          <a:xfrm>
            <a:off x="5219700" y="1563688"/>
            <a:ext cx="1206500" cy="396875"/>
          </a:xfrm>
          <a:prstGeom prst="rect">
            <a:avLst/>
          </a:prstGeom>
          <a:noFill/>
          <a:ln w="9525">
            <a:noFill/>
            <a:miter lim="800000"/>
          </a:ln>
        </p:spPr>
        <p:txBody>
          <a:bodyPr wrap="none">
            <a:spAutoFit/>
          </a:bodyPr>
          <a:lstStyle/>
          <a:p>
            <a:r>
              <a:rPr lang="zh-CN" altLang="en-US" sz="2000" b="1">
                <a:ea typeface="黑体" panose="02010609060101010101" pitchFamily="49" charset="-122"/>
              </a:rPr>
              <a:t>木马端口</a:t>
            </a:r>
          </a:p>
        </p:txBody>
      </p:sp>
      <p:sp>
        <p:nvSpPr>
          <p:cNvPr id="26646" name="Line 21"/>
          <p:cNvSpPr>
            <a:spLocks noChangeShapeType="1"/>
          </p:cNvSpPr>
          <p:nvPr/>
        </p:nvSpPr>
        <p:spPr bwMode="auto">
          <a:xfrm>
            <a:off x="6156325" y="1924050"/>
            <a:ext cx="360363" cy="215900"/>
          </a:xfrm>
          <a:prstGeom prst="line">
            <a:avLst/>
          </a:prstGeom>
          <a:noFill/>
          <a:ln w="19050">
            <a:solidFill>
              <a:schemeClr val="tx1"/>
            </a:solidFill>
            <a:round/>
            <a:tailEnd type="triangle" w="med" len="med"/>
          </a:ln>
        </p:spPr>
        <p:txBody>
          <a:bodyPr/>
          <a:lstStyle/>
          <a:p>
            <a:endParaRPr lang="zh-CN" altLang="en-US"/>
          </a:p>
        </p:txBody>
      </p:sp>
      <p:sp>
        <p:nvSpPr>
          <p:cNvPr id="26647" name="Text Box 22"/>
          <p:cNvSpPr txBox="1">
            <a:spLocks noChangeArrowheads="1"/>
          </p:cNvSpPr>
          <p:nvPr/>
        </p:nvSpPr>
        <p:spPr bwMode="auto">
          <a:xfrm>
            <a:off x="6516688" y="5559425"/>
            <a:ext cx="1716087" cy="396875"/>
          </a:xfrm>
          <a:prstGeom prst="rect">
            <a:avLst/>
          </a:prstGeom>
          <a:noFill/>
          <a:ln w="9525">
            <a:noFill/>
            <a:miter lim="800000"/>
          </a:ln>
        </p:spPr>
        <p:txBody>
          <a:bodyPr wrap="none">
            <a:spAutoFit/>
          </a:bodyPr>
          <a:lstStyle/>
          <a:p>
            <a:r>
              <a:rPr lang="zh-CN" altLang="en-US" sz="2000" b="1">
                <a:ea typeface="黑体" panose="02010609060101010101" pitchFamily="49" charset="-122"/>
              </a:rPr>
              <a:t>（服务端</a:t>
            </a:r>
            <a:r>
              <a:rPr lang="en-US" altLang="zh-CN" sz="2000" b="1">
                <a:ea typeface="黑体" panose="02010609060101010101" pitchFamily="49" charset="-122"/>
              </a:rPr>
              <a:t>IP</a:t>
            </a:r>
            <a:r>
              <a:rPr lang="zh-CN" altLang="en-US" sz="2000" b="1">
                <a:ea typeface="黑体" panose="02010609060101010101" pitchFamily="49" charset="-122"/>
              </a:rPr>
              <a:t>）</a:t>
            </a:r>
          </a:p>
        </p:txBody>
      </p:sp>
      <p:sp>
        <p:nvSpPr>
          <p:cNvPr id="26648" name="Text Box 23"/>
          <p:cNvSpPr txBox="1">
            <a:spLocks noChangeArrowheads="1"/>
          </p:cNvSpPr>
          <p:nvPr/>
        </p:nvSpPr>
        <p:spPr bwMode="auto">
          <a:xfrm>
            <a:off x="3000375" y="5541963"/>
            <a:ext cx="1716088" cy="396875"/>
          </a:xfrm>
          <a:prstGeom prst="rect">
            <a:avLst/>
          </a:prstGeom>
          <a:noFill/>
          <a:ln w="9525">
            <a:noFill/>
            <a:miter lim="800000"/>
          </a:ln>
        </p:spPr>
        <p:txBody>
          <a:bodyPr wrap="none">
            <a:spAutoFit/>
          </a:bodyPr>
          <a:lstStyle/>
          <a:p>
            <a:r>
              <a:rPr lang="zh-CN" altLang="en-US" sz="2000" b="1">
                <a:ea typeface="黑体" panose="02010609060101010101" pitchFamily="49" charset="-122"/>
              </a:rPr>
              <a:t>（控制端</a:t>
            </a:r>
            <a:r>
              <a:rPr lang="en-US" altLang="zh-CN" sz="2000" b="1">
                <a:ea typeface="黑体" panose="02010609060101010101" pitchFamily="49" charset="-122"/>
              </a:rPr>
              <a:t>IP</a:t>
            </a:r>
            <a:r>
              <a:rPr lang="zh-CN" altLang="en-US" sz="2000" b="1">
                <a:ea typeface="黑体" panose="02010609060101010101" pitchFamily="49" charset="-122"/>
              </a:rPr>
              <a:t>）</a:t>
            </a:r>
          </a:p>
        </p:txBody>
      </p:sp>
      <p:sp>
        <p:nvSpPr>
          <p:cNvPr id="26649" name="Text Box 24"/>
          <p:cNvSpPr txBox="1">
            <a:spLocks noChangeArrowheads="1"/>
          </p:cNvSpPr>
          <p:nvPr/>
        </p:nvSpPr>
        <p:spPr bwMode="auto">
          <a:xfrm>
            <a:off x="4859338" y="5181600"/>
            <a:ext cx="1206500" cy="396875"/>
          </a:xfrm>
          <a:prstGeom prst="rect">
            <a:avLst/>
          </a:prstGeom>
          <a:noFill/>
          <a:ln w="9525">
            <a:noFill/>
            <a:miter lim="800000"/>
          </a:ln>
        </p:spPr>
        <p:txBody>
          <a:bodyPr wrap="none">
            <a:spAutoFit/>
          </a:bodyPr>
          <a:lstStyle/>
          <a:p>
            <a:r>
              <a:rPr lang="zh-CN" altLang="en-US" sz="2000" b="1">
                <a:ea typeface="黑体" panose="02010609060101010101" pitchFamily="49" charset="-122"/>
              </a:rPr>
              <a:t>服务端口</a:t>
            </a:r>
          </a:p>
        </p:txBody>
      </p:sp>
      <p:sp>
        <p:nvSpPr>
          <p:cNvPr id="26650" name="Line 25"/>
          <p:cNvSpPr>
            <a:spLocks noChangeShapeType="1"/>
          </p:cNvSpPr>
          <p:nvPr/>
        </p:nvSpPr>
        <p:spPr bwMode="auto">
          <a:xfrm flipH="1" flipV="1">
            <a:off x="5003800" y="5037138"/>
            <a:ext cx="288925" cy="215900"/>
          </a:xfrm>
          <a:prstGeom prst="line">
            <a:avLst/>
          </a:prstGeom>
          <a:noFill/>
          <a:ln w="19050">
            <a:solidFill>
              <a:schemeClr val="tx1"/>
            </a:solidFill>
            <a:round/>
            <a:tailEnd type="triangle" w="med" len="med"/>
          </a:ln>
        </p:spPr>
        <p:txBody>
          <a:bodyPr/>
          <a:lstStyle/>
          <a:p>
            <a:endParaRPr lang="zh-CN" altLang="en-US"/>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灯片编号占位符 3"/>
          <p:cNvSpPr>
            <a:spLocks noGrp="1"/>
          </p:cNvSpPr>
          <p:nvPr>
            <p:ph type="sldNum" sz="quarter" idx="4294967295"/>
          </p:nvPr>
        </p:nvSpPr>
        <p:spPr>
          <a:xfrm>
            <a:off x="3419475" y="6594475"/>
            <a:ext cx="2133600" cy="263525"/>
          </a:xfrm>
          <a:prstGeom prst="rect">
            <a:avLst/>
          </a:prstGeom>
          <a:noFill/>
        </p:spPr>
        <p:txBody>
          <a:bodyPr/>
          <a:lstStyle/>
          <a:p>
            <a:fld id="{B72FABEA-27A7-4929-9014-C45642AB9735}" type="slidenum">
              <a:rPr lang="en-US" altLang="zh-CN">
                <a:ea typeface="宋体" panose="02010600030101010101" pitchFamily="2" charset="-122"/>
              </a:rPr>
              <a:t>47</a:t>
            </a:fld>
            <a:endParaRPr lang="en-US" altLang="zh-CN">
              <a:ea typeface="宋体" panose="02010600030101010101" pitchFamily="2" charset="-122"/>
            </a:endParaRPr>
          </a:p>
        </p:txBody>
      </p:sp>
      <p:sp>
        <p:nvSpPr>
          <p:cNvPr id="27651" name="Rectangle 2"/>
          <p:cNvSpPr>
            <a:spLocks noGrp="1" noChangeArrowheads="1"/>
          </p:cNvSpPr>
          <p:nvPr>
            <p:ph type="title"/>
          </p:nvPr>
        </p:nvSpPr>
        <p:spPr/>
        <p:txBody>
          <a:bodyPr/>
          <a:lstStyle/>
          <a:p>
            <a:pPr eaLnBrk="1" hangingPunct="1"/>
            <a:r>
              <a:rPr lang="zh-CN" altLang="en-US"/>
              <a:t>远程控制木马的运行步骤</a:t>
            </a:r>
          </a:p>
        </p:txBody>
      </p:sp>
      <p:sp>
        <p:nvSpPr>
          <p:cNvPr id="27652" name="Text Box 3"/>
          <p:cNvSpPr txBox="1">
            <a:spLocks noChangeArrowheads="1"/>
          </p:cNvSpPr>
          <p:nvPr/>
        </p:nvSpPr>
        <p:spPr bwMode="auto">
          <a:xfrm>
            <a:off x="1619250" y="1784350"/>
            <a:ext cx="1150938" cy="457200"/>
          </a:xfrm>
          <a:prstGeom prst="rect">
            <a:avLst/>
          </a:prstGeom>
          <a:noFill/>
          <a:ln w="9525">
            <a:noFill/>
            <a:miter lim="800000"/>
          </a:ln>
        </p:spPr>
        <p:txBody>
          <a:bodyPr>
            <a:spAutoFit/>
          </a:bodyPr>
          <a:lstStyle/>
          <a:p>
            <a:pPr>
              <a:spcBef>
                <a:spcPct val="50000"/>
              </a:spcBef>
            </a:pPr>
            <a:r>
              <a:rPr kumimoji="0" lang="zh-CN" altLang="en-US" b="1">
                <a:latin typeface="黑体" panose="02010609060101010101" pitchFamily="49" charset="-122"/>
                <a:ea typeface="黑体" panose="02010609060101010101" pitchFamily="49" charset="-122"/>
              </a:rPr>
              <a:t>控制端</a:t>
            </a:r>
          </a:p>
        </p:txBody>
      </p:sp>
      <p:sp>
        <p:nvSpPr>
          <p:cNvPr id="27653" name="Text Box 4"/>
          <p:cNvSpPr txBox="1">
            <a:spLocks noChangeArrowheads="1"/>
          </p:cNvSpPr>
          <p:nvPr/>
        </p:nvSpPr>
        <p:spPr bwMode="auto">
          <a:xfrm>
            <a:off x="6804025" y="1784350"/>
            <a:ext cx="1150938" cy="457200"/>
          </a:xfrm>
          <a:prstGeom prst="rect">
            <a:avLst/>
          </a:prstGeom>
          <a:noFill/>
          <a:ln w="9525">
            <a:noFill/>
            <a:miter lim="800000"/>
          </a:ln>
        </p:spPr>
        <p:txBody>
          <a:bodyPr>
            <a:spAutoFit/>
          </a:bodyPr>
          <a:lstStyle/>
          <a:p>
            <a:pPr>
              <a:spcBef>
                <a:spcPct val="50000"/>
              </a:spcBef>
            </a:pPr>
            <a:r>
              <a:rPr kumimoji="0" lang="zh-CN" altLang="en-US" b="1">
                <a:latin typeface="黑体" panose="02010609060101010101" pitchFamily="49" charset="-122"/>
                <a:ea typeface="黑体" panose="02010609060101010101" pitchFamily="49" charset="-122"/>
              </a:rPr>
              <a:t>服务端</a:t>
            </a:r>
          </a:p>
        </p:txBody>
      </p:sp>
      <p:pic>
        <p:nvPicPr>
          <p:cNvPr id="27654" name="Picture 5" descr="were"/>
          <p:cNvPicPr>
            <a:picLocks noChangeAspect="1" noChangeArrowheads="1"/>
          </p:cNvPicPr>
          <p:nvPr/>
        </p:nvPicPr>
        <p:blipFill>
          <a:blip r:embed="rId2" cstate="print"/>
          <a:srcRect/>
          <a:stretch>
            <a:fillRect/>
          </a:stretch>
        </p:blipFill>
        <p:spPr bwMode="auto">
          <a:xfrm>
            <a:off x="6948488" y="2422525"/>
            <a:ext cx="1120775" cy="1366838"/>
          </a:xfrm>
          <a:prstGeom prst="rect">
            <a:avLst/>
          </a:prstGeom>
          <a:noFill/>
          <a:ln w="9525">
            <a:noFill/>
            <a:miter lim="800000"/>
            <a:headEnd/>
            <a:tailEnd/>
          </a:ln>
        </p:spPr>
      </p:pic>
      <p:pic>
        <p:nvPicPr>
          <p:cNvPr id="27655" name="Picture 6"/>
          <p:cNvPicPr>
            <a:picLocks noChangeAspect="1" noChangeArrowheads="1"/>
          </p:cNvPicPr>
          <p:nvPr/>
        </p:nvPicPr>
        <p:blipFill>
          <a:blip r:embed="rId3" cstate="print"/>
          <a:srcRect/>
          <a:stretch>
            <a:fillRect/>
          </a:stretch>
        </p:blipFill>
        <p:spPr bwMode="auto">
          <a:xfrm>
            <a:off x="323850" y="2278063"/>
            <a:ext cx="1235075" cy="1439862"/>
          </a:xfrm>
          <a:prstGeom prst="rect">
            <a:avLst/>
          </a:prstGeom>
          <a:noFill/>
          <a:ln w="9525">
            <a:noFill/>
            <a:miter lim="800000"/>
            <a:headEnd/>
            <a:tailEnd/>
          </a:ln>
        </p:spPr>
      </p:pic>
      <p:pic>
        <p:nvPicPr>
          <p:cNvPr id="27656" name="Picture 7" descr="787"/>
          <p:cNvPicPr>
            <a:picLocks noChangeAspect="1" noChangeArrowheads="1"/>
          </p:cNvPicPr>
          <p:nvPr/>
        </p:nvPicPr>
        <p:blipFill>
          <a:blip r:embed="rId4" cstate="print"/>
          <a:srcRect/>
          <a:stretch>
            <a:fillRect/>
          </a:stretch>
        </p:blipFill>
        <p:spPr bwMode="auto">
          <a:xfrm>
            <a:off x="1619250" y="2638425"/>
            <a:ext cx="1223963" cy="1062038"/>
          </a:xfrm>
          <a:prstGeom prst="rect">
            <a:avLst/>
          </a:prstGeom>
          <a:noFill/>
          <a:ln w="9525">
            <a:noFill/>
            <a:miter lim="800000"/>
            <a:headEnd/>
            <a:tailEnd/>
          </a:ln>
        </p:spPr>
      </p:pic>
      <p:pic>
        <p:nvPicPr>
          <p:cNvPr id="27657" name="Picture 8" descr="1"/>
          <p:cNvPicPr>
            <a:picLocks noChangeAspect="1" noChangeArrowheads="1"/>
          </p:cNvPicPr>
          <p:nvPr/>
        </p:nvPicPr>
        <p:blipFill>
          <a:blip r:embed="rId5" cstate="print"/>
          <a:srcRect/>
          <a:stretch>
            <a:fillRect/>
          </a:stretch>
        </p:blipFill>
        <p:spPr bwMode="auto">
          <a:xfrm>
            <a:off x="7092950" y="2565400"/>
            <a:ext cx="1152525" cy="817563"/>
          </a:xfrm>
          <a:prstGeom prst="rect">
            <a:avLst/>
          </a:prstGeom>
          <a:noFill/>
          <a:ln w="9525">
            <a:noFill/>
            <a:miter lim="800000"/>
            <a:headEnd/>
            <a:tailEnd/>
          </a:ln>
        </p:spPr>
      </p:pic>
      <p:sp>
        <p:nvSpPr>
          <p:cNvPr id="27658" name="AutoShape 9"/>
          <p:cNvSpPr>
            <a:spLocks noChangeArrowheads="1"/>
          </p:cNvSpPr>
          <p:nvPr/>
        </p:nvSpPr>
        <p:spPr bwMode="auto">
          <a:xfrm>
            <a:off x="3132138" y="2852738"/>
            <a:ext cx="3744912" cy="576262"/>
          </a:xfrm>
          <a:prstGeom prst="rightArrow">
            <a:avLst>
              <a:gd name="adj1" fmla="val 50000"/>
              <a:gd name="adj2" fmla="val 162466"/>
            </a:avLst>
          </a:prstGeom>
          <a:gradFill rotWithShape="1">
            <a:gsLst>
              <a:gs pos="0">
                <a:schemeClr val="bg1"/>
              </a:gs>
              <a:gs pos="100000">
                <a:srgbClr val="FF6600"/>
              </a:gs>
            </a:gsLst>
            <a:path path="rect">
              <a:fillToRect l="50000" t="50000" r="50000" b="50000"/>
            </a:path>
          </a:gradFill>
          <a:ln w="9525">
            <a:solidFill>
              <a:schemeClr val="tx1"/>
            </a:solidFill>
            <a:miter lim="800000"/>
          </a:ln>
        </p:spPr>
        <p:txBody>
          <a:bodyPr wrap="none" anchor="ctr"/>
          <a:lstStyle/>
          <a:p>
            <a:endParaRPr lang="zh-CN" altLang="en-US"/>
          </a:p>
        </p:txBody>
      </p:sp>
      <p:sp>
        <p:nvSpPr>
          <p:cNvPr id="27659" name="Text Box 11"/>
          <p:cNvSpPr txBox="1">
            <a:spLocks noChangeArrowheads="1"/>
          </p:cNvSpPr>
          <p:nvPr/>
        </p:nvSpPr>
        <p:spPr bwMode="auto">
          <a:xfrm>
            <a:off x="55562" y="1325563"/>
            <a:ext cx="1511301" cy="457200"/>
          </a:xfrm>
          <a:prstGeom prst="rect">
            <a:avLst/>
          </a:prstGeom>
          <a:noFill/>
          <a:ln w="9525">
            <a:noFill/>
            <a:miter lim="800000"/>
          </a:ln>
        </p:spPr>
        <p:txBody>
          <a:bodyPr>
            <a:spAutoFit/>
          </a:bodyPr>
          <a:lstStyle/>
          <a:p>
            <a:pPr>
              <a:spcBef>
                <a:spcPct val="50000"/>
              </a:spcBef>
            </a:pPr>
            <a:r>
              <a:rPr kumimoji="0" lang="zh-CN" altLang="en-US" b="1">
                <a:solidFill>
                  <a:srgbClr val="0000FF"/>
                </a:solidFill>
                <a:latin typeface="Arial" panose="020B0604020202020204" pitchFamily="34" charset="0"/>
              </a:rPr>
              <a:t>配置木马</a:t>
            </a:r>
          </a:p>
        </p:txBody>
      </p:sp>
      <p:sp>
        <p:nvSpPr>
          <p:cNvPr id="27660" name="Text Box 12"/>
          <p:cNvSpPr txBox="1">
            <a:spLocks noChangeArrowheads="1"/>
          </p:cNvSpPr>
          <p:nvPr/>
        </p:nvSpPr>
        <p:spPr bwMode="auto">
          <a:xfrm>
            <a:off x="1624013" y="1327150"/>
            <a:ext cx="1511300" cy="457200"/>
          </a:xfrm>
          <a:prstGeom prst="rect">
            <a:avLst/>
          </a:prstGeom>
          <a:noFill/>
          <a:ln w="9525">
            <a:noFill/>
            <a:miter lim="800000"/>
          </a:ln>
        </p:spPr>
        <p:txBody>
          <a:bodyPr>
            <a:spAutoFit/>
          </a:bodyPr>
          <a:lstStyle/>
          <a:p>
            <a:pPr>
              <a:spcBef>
                <a:spcPct val="50000"/>
              </a:spcBef>
            </a:pPr>
            <a:r>
              <a:rPr kumimoji="0" lang="zh-CN" altLang="en-US" b="1">
                <a:solidFill>
                  <a:srgbClr val="0000FF"/>
                </a:solidFill>
                <a:latin typeface="黑体" panose="02010609060101010101" pitchFamily="49" charset="-122"/>
                <a:ea typeface="黑体" panose="02010609060101010101" pitchFamily="49" charset="-122"/>
              </a:rPr>
              <a:t>传播木马</a:t>
            </a:r>
          </a:p>
        </p:txBody>
      </p:sp>
      <p:sp>
        <p:nvSpPr>
          <p:cNvPr id="27661" name="Text Box 13"/>
          <p:cNvSpPr txBox="1">
            <a:spLocks noChangeArrowheads="1"/>
          </p:cNvSpPr>
          <p:nvPr/>
        </p:nvSpPr>
        <p:spPr bwMode="auto">
          <a:xfrm>
            <a:off x="3209925" y="1325563"/>
            <a:ext cx="1511300" cy="457200"/>
          </a:xfrm>
          <a:prstGeom prst="rect">
            <a:avLst/>
          </a:prstGeom>
          <a:noFill/>
          <a:ln w="9525">
            <a:noFill/>
            <a:miter lim="800000"/>
          </a:ln>
        </p:spPr>
        <p:txBody>
          <a:bodyPr>
            <a:spAutoFit/>
          </a:bodyPr>
          <a:lstStyle/>
          <a:p>
            <a:pPr>
              <a:spcBef>
                <a:spcPct val="50000"/>
              </a:spcBef>
            </a:pPr>
            <a:r>
              <a:rPr kumimoji="0" lang="zh-CN" altLang="en-US" b="1">
                <a:solidFill>
                  <a:srgbClr val="0000FF"/>
                </a:solidFill>
                <a:latin typeface="黑体" panose="02010609060101010101" pitchFamily="49" charset="-122"/>
                <a:ea typeface="黑体" panose="02010609060101010101" pitchFamily="49" charset="-122"/>
              </a:rPr>
              <a:t>运行木马</a:t>
            </a:r>
          </a:p>
        </p:txBody>
      </p:sp>
      <p:sp>
        <p:nvSpPr>
          <p:cNvPr id="27662" name="Text Box 14"/>
          <p:cNvSpPr txBox="1">
            <a:spLocks noChangeArrowheads="1"/>
          </p:cNvSpPr>
          <p:nvPr/>
        </p:nvSpPr>
        <p:spPr bwMode="auto">
          <a:xfrm>
            <a:off x="4778375" y="1325563"/>
            <a:ext cx="1511300" cy="457200"/>
          </a:xfrm>
          <a:prstGeom prst="rect">
            <a:avLst/>
          </a:prstGeom>
          <a:noFill/>
          <a:ln w="9525">
            <a:noFill/>
            <a:miter lim="800000"/>
          </a:ln>
        </p:spPr>
        <p:txBody>
          <a:bodyPr>
            <a:spAutoFit/>
          </a:bodyPr>
          <a:lstStyle/>
          <a:p>
            <a:pPr>
              <a:spcBef>
                <a:spcPct val="50000"/>
              </a:spcBef>
            </a:pPr>
            <a:r>
              <a:rPr kumimoji="0" lang="zh-CN" altLang="en-US" b="1">
                <a:solidFill>
                  <a:srgbClr val="0000FF"/>
                </a:solidFill>
                <a:latin typeface="黑体" panose="02010609060101010101" pitchFamily="49" charset="-122"/>
                <a:ea typeface="黑体" panose="02010609060101010101" pitchFamily="49" charset="-122"/>
              </a:rPr>
              <a:t>信息反馈</a:t>
            </a:r>
          </a:p>
        </p:txBody>
      </p:sp>
      <p:sp>
        <p:nvSpPr>
          <p:cNvPr id="27663" name="Text Box 15"/>
          <p:cNvSpPr txBox="1">
            <a:spLocks noChangeArrowheads="1"/>
          </p:cNvSpPr>
          <p:nvPr/>
        </p:nvSpPr>
        <p:spPr bwMode="auto">
          <a:xfrm>
            <a:off x="6305550" y="1325563"/>
            <a:ext cx="1511300" cy="457200"/>
          </a:xfrm>
          <a:prstGeom prst="rect">
            <a:avLst/>
          </a:prstGeom>
          <a:noFill/>
          <a:ln w="9525">
            <a:noFill/>
            <a:miter lim="800000"/>
          </a:ln>
        </p:spPr>
        <p:txBody>
          <a:bodyPr>
            <a:spAutoFit/>
          </a:bodyPr>
          <a:lstStyle/>
          <a:p>
            <a:pPr>
              <a:spcBef>
                <a:spcPct val="50000"/>
              </a:spcBef>
            </a:pPr>
            <a:r>
              <a:rPr kumimoji="0" lang="zh-CN" altLang="en-US" b="1">
                <a:solidFill>
                  <a:srgbClr val="0000FF"/>
                </a:solidFill>
                <a:latin typeface="黑体" panose="02010609060101010101" pitchFamily="49" charset="-122"/>
                <a:ea typeface="黑体" panose="02010609060101010101" pitchFamily="49" charset="-122"/>
              </a:rPr>
              <a:t>建立连接</a:t>
            </a:r>
          </a:p>
        </p:txBody>
      </p:sp>
      <p:sp>
        <p:nvSpPr>
          <p:cNvPr id="27664" name="Text Box 16"/>
          <p:cNvSpPr txBox="1">
            <a:spLocks noChangeArrowheads="1"/>
          </p:cNvSpPr>
          <p:nvPr/>
        </p:nvSpPr>
        <p:spPr bwMode="auto">
          <a:xfrm>
            <a:off x="7889875" y="1325563"/>
            <a:ext cx="1254125" cy="369332"/>
          </a:xfrm>
          <a:prstGeom prst="rect">
            <a:avLst/>
          </a:prstGeom>
          <a:noFill/>
          <a:ln w="9525">
            <a:noFill/>
            <a:miter lim="800000"/>
          </a:ln>
        </p:spPr>
        <p:txBody>
          <a:bodyPr wrap="square">
            <a:spAutoFit/>
          </a:bodyPr>
          <a:lstStyle/>
          <a:p>
            <a:pPr>
              <a:spcBef>
                <a:spcPct val="50000"/>
              </a:spcBef>
            </a:pPr>
            <a:r>
              <a:rPr kumimoji="0" lang="zh-CN" altLang="en-US" b="1" dirty="0">
                <a:solidFill>
                  <a:srgbClr val="FF0000"/>
                </a:solidFill>
                <a:latin typeface="黑体" panose="02010609060101010101" pitchFamily="49" charset="-122"/>
                <a:ea typeface="黑体" panose="02010609060101010101" pitchFamily="49" charset="-122"/>
              </a:rPr>
              <a:t>远程控制</a:t>
            </a:r>
          </a:p>
        </p:txBody>
      </p:sp>
      <p:sp>
        <p:nvSpPr>
          <p:cNvPr id="27665" name="Line 17"/>
          <p:cNvSpPr>
            <a:spLocks noChangeShapeType="1"/>
          </p:cNvSpPr>
          <p:nvPr/>
        </p:nvSpPr>
        <p:spPr bwMode="auto">
          <a:xfrm>
            <a:off x="1363663" y="1541463"/>
            <a:ext cx="360362" cy="0"/>
          </a:xfrm>
          <a:prstGeom prst="line">
            <a:avLst/>
          </a:prstGeom>
          <a:noFill/>
          <a:ln w="9525">
            <a:solidFill>
              <a:srgbClr val="0000FF"/>
            </a:solidFill>
            <a:round/>
            <a:tailEnd type="triangle" w="med" len="med"/>
          </a:ln>
        </p:spPr>
        <p:txBody>
          <a:bodyPr/>
          <a:lstStyle/>
          <a:p>
            <a:endParaRPr lang="zh-CN" altLang="en-US"/>
          </a:p>
        </p:txBody>
      </p:sp>
      <p:sp>
        <p:nvSpPr>
          <p:cNvPr id="27666" name="Line 18"/>
          <p:cNvSpPr>
            <a:spLocks noChangeShapeType="1"/>
          </p:cNvSpPr>
          <p:nvPr/>
        </p:nvSpPr>
        <p:spPr bwMode="auto">
          <a:xfrm>
            <a:off x="2949575" y="1555750"/>
            <a:ext cx="360363" cy="0"/>
          </a:xfrm>
          <a:prstGeom prst="line">
            <a:avLst/>
          </a:prstGeom>
          <a:noFill/>
          <a:ln w="9525">
            <a:solidFill>
              <a:srgbClr val="0000FF"/>
            </a:solidFill>
            <a:round/>
            <a:tailEnd type="triangle" w="med" len="med"/>
          </a:ln>
        </p:spPr>
        <p:txBody>
          <a:bodyPr/>
          <a:lstStyle/>
          <a:p>
            <a:endParaRPr lang="zh-CN" altLang="en-US"/>
          </a:p>
        </p:txBody>
      </p:sp>
      <p:sp>
        <p:nvSpPr>
          <p:cNvPr id="27667" name="Line 19"/>
          <p:cNvSpPr>
            <a:spLocks noChangeShapeType="1"/>
          </p:cNvSpPr>
          <p:nvPr/>
        </p:nvSpPr>
        <p:spPr bwMode="auto">
          <a:xfrm>
            <a:off x="4519613" y="1555750"/>
            <a:ext cx="360362" cy="0"/>
          </a:xfrm>
          <a:prstGeom prst="line">
            <a:avLst/>
          </a:prstGeom>
          <a:noFill/>
          <a:ln w="9525">
            <a:solidFill>
              <a:srgbClr val="0000FF"/>
            </a:solidFill>
            <a:round/>
            <a:tailEnd type="triangle" w="med" len="med"/>
          </a:ln>
        </p:spPr>
        <p:txBody>
          <a:bodyPr/>
          <a:lstStyle/>
          <a:p>
            <a:endParaRPr lang="zh-CN" altLang="en-US"/>
          </a:p>
        </p:txBody>
      </p:sp>
      <p:sp>
        <p:nvSpPr>
          <p:cNvPr id="27668" name="Line 20"/>
          <p:cNvSpPr>
            <a:spLocks noChangeShapeType="1"/>
          </p:cNvSpPr>
          <p:nvPr/>
        </p:nvSpPr>
        <p:spPr bwMode="auto">
          <a:xfrm>
            <a:off x="6045200" y="1570038"/>
            <a:ext cx="360363" cy="0"/>
          </a:xfrm>
          <a:prstGeom prst="line">
            <a:avLst/>
          </a:prstGeom>
          <a:noFill/>
          <a:ln w="9525">
            <a:solidFill>
              <a:srgbClr val="0000FF"/>
            </a:solidFill>
            <a:round/>
            <a:tailEnd type="triangle" w="med" len="med"/>
          </a:ln>
        </p:spPr>
        <p:txBody>
          <a:bodyPr/>
          <a:lstStyle/>
          <a:p>
            <a:endParaRPr lang="zh-CN" altLang="en-US"/>
          </a:p>
        </p:txBody>
      </p:sp>
      <p:sp>
        <p:nvSpPr>
          <p:cNvPr id="27669" name="Line 21"/>
          <p:cNvSpPr>
            <a:spLocks noChangeShapeType="1"/>
          </p:cNvSpPr>
          <p:nvPr/>
        </p:nvSpPr>
        <p:spPr bwMode="auto">
          <a:xfrm>
            <a:off x="7629525" y="1584325"/>
            <a:ext cx="360363" cy="0"/>
          </a:xfrm>
          <a:prstGeom prst="line">
            <a:avLst/>
          </a:prstGeom>
          <a:noFill/>
          <a:ln w="9525">
            <a:solidFill>
              <a:srgbClr val="0000FF"/>
            </a:solidFill>
            <a:round/>
            <a:tailEnd type="triangle" w="med" len="med"/>
          </a:ln>
        </p:spPr>
        <p:txBody>
          <a:bodyPr/>
          <a:lstStyle/>
          <a:p>
            <a:endParaRPr lang="zh-CN" altLang="en-US"/>
          </a:p>
        </p:txBody>
      </p:sp>
      <p:sp>
        <p:nvSpPr>
          <p:cNvPr id="27670" name="Text Box 22"/>
          <p:cNvSpPr txBox="1">
            <a:spLocks noChangeArrowheads="1"/>
          </p:cNvSpPr>
          <p:nvPr/>
        </p:nvSpPr>
        <p:spPr bwMode="auto">
          <a:xfrm>
            <a:off x="3276600" y="3860800"/>
            <a:ext cx="2413000" cy="2209800"/>
          </a:xfrm>
          <a:prstGeom prst="rect">
            <a:avLst/>
          </a:prstGeom>
          <a:noFill/>
          <a:ln w="9525">
            <a:noFill/>
            <a:miter lim="800000"/>
          </a:ln>
        </p:spPr>
        <p:txBody>
          <a:bodyPr wrap="none">
            <a:spAutoFit/>
          </a:bodyPr>
          <a:lstStyle/>
          <a:p>
            <a:pPr>
              <a:spcBef>
                <a:spcPct val="20000"/>
              </a:spcBef>
              <a:buFontTx/>
              <a:buBlip>
                <a:blip r:embed="rId6"/>
              </a:buBlip>
            </a:pPr>
            <a:r>
              <a:rPr lang="en-US" altLang="zh-CN" b="1">
                <a:ea typeface="黑体" panose="02010609060101010101" pitchFamily="49" charset="-122"/>
              </a:rPr>
              <a:t>  </a:t>
            </a:r>
            <a:r>
              <a:rPr lang="zh-CN" altLang="en-US" b="1">
                <a:ea typeface="黑体" panose="02010609060101010101" pitchFamily="49" charset="-122"/>
              </a:rPr>
              <a:t>远程控制：</a:t>
            </a:r>
          </a:p>
          <a:p>
            <a:pPr lvl="1">
              <a:spcBef>
                <a:spcPct val="20000"/>
              </a:spcBef>
              <a:buFont typeface="Wingdings" panose="05000000000000000000" pitchFamily="2" charset="2"/>
              <a:buChar char="ü"/>
            </a:pPr>
            <a:r>
              <a:rPr lang="zh-CN" altLang="en-US" b="1">
                <a:ea typeface="黑体" panose="02010609060101010101" pitchFamily="49" charset="-122"/>
              </a:rPr>
              <a:t>窃取密码</a:t>
            </a:r>
          </a:p>
          <a:p>
            <a:pPr lvl="1">
              <a:spcBef>
                <a:spcPct val="20000"/>
              </a:spcBef>
              <a:buFont typeface="Wingdings" panose="05000000000000000000" pitchFamily="2" charset="2"/>
              <a:buChar char="ü"/>
            </a:pPr>
            <a:r>
              <a:rPr lang="zh-CN" altLang="en-US" b="1">
                <a:ea typeface="黑体" panose="02010609060101010101" pitchFamily="49" charset="-122"/>
              </a:rPr>
              <a:t>文件操作</a:t>
            </a:r>
          </a:p>
          <a:p>
            <a:pPr lvl="1">
              <a:spcBef>
                <a:spcPct val="20000"/>
              </a:spcBef>
              <a:buFont typeface="Wingdings" panose="05000000000000000000" pitchFamily="2" charset="2"/>
              <a:buChar char="ü"/>
            </a:pPr>
            <a:r>
              <a:rPr lang="zh-CN" altLang="en-US" b="1">
                <a:ea typeface="黑体" panose="02010609060101010101" pitchFamily="49" charset="-122"/>
              </a:rPr>
              <a:t>修改注册表</a:t>
            </a:r>
          </a:p>
          <a:p>
            <a:pPr lvl="1">
              <a:spcBef>
                <a:spcPct val="20000"/>
              </a:spcBef>
              <a:buFont typeface="Wingdings" panose="05000000000000000000" pitchFamily="2" charset="2"/>
              <a:buChar char="ü"/>
            </a:pPr>
            <a:r>
              <a:rPr lang="zh-CN" altLang="en-US" b="1">
                <a:ea typeface="黑体" panose="02010609060101010101" pitchFamily="49" charset="-122"/>
              </a:rPr>
              <a:t>系统操作</a:t>
            </a:r>
          </a:p>
        </p:txBody>
      </p:sp>
      <p:sp>
        <p:nvSpPr>
          <p:cNvPr id="27671" name="Text Box 23"/>
          <p:cNvSpPr txBox="1">
            <a:spLocks noChangeArrowheads="1"/>
          </p:cNvSpPr>
          <p:nvPr/>
        </p:nvSpPr>
        <p:spPr bwMode="auto">
          <a:xfrm>
            <a:off x="2339975" y="3573463"/>
            <a:ext cx="641350" cy="352425"/>
          </a:xfrm>
          <a:prstGeom prst="rect">
            <a:avLst/>
          </a:prstGeom>
          <a:noFill/>
          <a:ln w="25400">
            <a:solidFill>
              <a:schemeClr val="tx1"/>
            </a:solidFill>
            <a:miter lim="800000"/>
          </a:ln>
        </p:spPr>
        <p:txBody>
          <a:bodyPr wrap="none" lIns="54000" tIns="10800" rIns="54000" bIns="10800">
            <a:spAutoFit/>
          </a:bodyPr>
          <a:lstStyle/>
          <a:p>
            <a:r>
              <a:rPr lang="en-US" altLang="zh-CN" sz="2000" b="1"/>
              <a:t>1037</a:t>
            </a:r>
          </a:p>
        </p:txBody>
      </p:sp>
      <p:sp>
        <p:nvSpPr>
          <p:cNvPr id="27672" name="Text Box 24"/>
          <p:cNvSpPr txBox="1">
            <a:spLocks noChangeArrowheads="1"/>
          </p:cNvSpPr>
          <p:nvPr/>
        </p:nvSpPr>
        <p:spPr bwMode="auto">
          <a:xfrm>
            <a:off x="6372225" y="3597275"/>
            <a:ext cx="641350" cy="352425"/>
          </a:xfrm>
          <a:prstGeom prst="rect">
            <a:avLst/>
          </a:prstGeom>
          <a:noFill/>
          <a:ln w="25400">
            <a:solidFill>
              <a:schemeClr val="tx1"/>
            </a:solidFill>
            <a:miter lim="800000"/>
          </a:ln>
        </p:spPr>
        <p:txBody>
          <a:bodyPr wrap="none" lIns="54000" tIns="10800" rIns="54000" bIns="10800">
            <a:spAutoFit/>
          </a:bodyPr>
          <a:lstStyle/>
          <a:p>
            <a:r>
              <a:rPr lang="en-US" altLang="zh-CN" sz="2000" b="1"/>
              <a:t>7626</a:t>
            </a:r>
          </a:p>
        </p:txBody>
      </p:sp>
      <p:sp>
        <p:nvSpPr>
          <p:cNvPr id="27673" name="Line 25"/>
          <p:cNvSpPr>
            <a:spLocks noChangeShapeType="1"/>
          </p:cNvSpPr>
          <p:nvPr/>
        </p:nvSpPr>
        <p:spPr bwMode="auto">
          <a:xfrm>
            <a:off x="2987675" y="3716338"/>
            <a:ext cx="3384550" cy="0"/>
          </a:xfrm>
          <a:prstGeom prst="line">
            <a:avLst/>
          </a:prstGeom>
          <a:noFill/>
          <a:ln w="28575">
            <a:solidFill>
              <a:schemeClr val="tx1"/>
            </a:solidFill>
            <a:round/>
          </a:ln>
        </p:spPr>
        <p:txBody>
          <a:bodyPr/>
          <a:lstStyle/>
          <a:p>
            <a:endParaRPr lang="zh-CN" altLang="en-US"/>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5" name="Rectangle 2"/>
          <p:cNvSpPr>
            <a:spLocks noGrp="1" noChangeArrowheads="1"/>
          </p:cNvSpPr>
          <p:nvPr>
            <p:ph type="title"/>
          </p:nvPr>
        </p:nvSpPr>
        <p:spPr/>
        <p:txBody>
          <a:bodyPr/>
          <a:lstStyle/>
          <a:p>
            <a:pPr eaLnBrk="1" hangingPunct="1"/>
            <a:r>
              <a:rPr lang="zh-CN" altLang="en-US"/>
              <a:t>远程控制木马的反弹技术</a:t>
            </a:r>
          </a:p>
        </p:txBody>
      </p:sp>
      <p:pic>
        <p:nvPicPr>
          <p:cNvPr id="28676" name="Picture 3" descr="787"/>
          <p:cNvPicPr>
            <a:picLocks noChangeAspect="1" noChangeArrowheads="1"/>
          </p:cNvPicPr>
          <p:nvPr/>
        </p:nvPicPr>
        <p:blipFill>
          <a:blip r:embed="rId2" cstate="print"/>
          <a:srcRect/>
          <a:stretch>
            <a:fillRect/>
          </a:stretch>
        </p:blipFill>
        <p:spPr bwMode="auto">
          <a:xfrm>
            <a:off x="2411413" y="1728788"/>
            <a:ext cx="1223962" cy="1062037"/>
          </a:xfrm>
          <a:prstGeom prst="rect">
            <a:avLst/>
          </a:prstGeom>
          <a:noFill/>
          <a:ln w="9525">
            <a:noFill/>
            <a:miter lim="800000"/>
            <a:headEnd/>
            <a:tailEnd/>
          </a:ln>
        </p:spPr>
      </p:pic>
      <p:pic>
        <p:nvPicPr>
          <p:cNvPr id="28677" name="Picture 4" descr="were"/>
          <p:cNvPicPr>
            <a:picLocks noChangeAspect="1" noChangeArrowheads="1"/>
          </p:cNvPicPr>
          <p:nvPr/>
        </p:nvPicPr>
        <p:blipFill>
          <a:blip r:embed="rId3" cstate="print"/>
          <a:srcRect/>
          <a:stretch>
            <a:fillRect/>
          </a:stretch>
        </p:blipFill>
        <p:spPr bwMode="auto">
          <a:xfrm>
            <a:off x="6300788" y="1584325"/>
            <a:ext cx="1120775" cy="1366838"/>
          </a:xfrm>
          <a:prstGeom prst="rect">
            <a:avLst/>
          </a:prstGeom>
          <a:noFill/>
          <a:ln w="9525">
            <a:noFill/>
            <a:miter lim="800000"/>
            <a:headEnd/>
            <a:tailEnd/>
          </a:ln>
        </p:spPr>
      </p:pic>
      <p:pic>
        <p:nvPicPr>
          <p:cNvPr id="28678" name="Picture 5"/>
          <p:cNvPicPr>
            <a:picLocks noChangeAspect="1" noChangeArrowheads="1"/>
          </p:cNvPicPr>
          <p:nvPr/>
        </p:nvPicPr>
        <p:blipFill>
          <a:blip r:embed="rId4" cstate="print"/>
          <a:srcRect/>
          <a:stretch>
            <a:fillRect/>
          </a:stretch>
        </p:blipFill>
        <p:spPr bwMode="auto">
          <a:xfrm>
            <a:off x="1116013" y="1368425"/>
            <a:ext cx="1235075" cy="1439863"/>
          </a:xfrm>
          <a:prstGeom prst="rect">
            <a:avLst/>
          </a:prstGeom>
          <a:noFill/>
          <a:ln w="9525">
            <a:noFill/>
            <a:miter lim="800000"/>
            <a:headEnd/>
            <a:tailEnd/>
          </a:ln>
        </p:spPr>
      </p:pic>
      <p:sp>
        <p:nvSpPr>
          <p:cNvPr id="28679" name="Text Box 6"/>
          <p:cNvSpPr txBox="1">
            <a:spLocks noChangeArrowheads="1"/>
          </p:cNvSpPr>
          <p:nvPr/>
        </p:nvSpPr>
        <p:spPr bwMode="auto">
          <a:xfrm>
            <a:off x="1460500" y="3171825"/>
            <a:ext cx="2089150" cy="457200"/>
          </a:xfrm>
          <a:prstGeom prst="rect">
            <a:avLst/>
          </a:prstGeom>
          <a:noFill/>
          <a:ln w="9525">
            <a:noFill/>
            <a:miter lim="800000"/>
          </a:ln>
        </p:spPr>
        <p:txBody>
          <a:bodyPr>
            <a:spAutoFit/>
          </a:bodyPr>
          <a:lstStyle/>
          <a:p>
            <a:pPr>
              <a:spcBef>
                <a:spcPct val="50000"/>
              </a:spcBef>
            </a:pPr>
            <a:r>
              <a:rPr kumimoji="0" lang="zh-CN" altLang="en-US" b="1">
                <a:latin typeface="黑体" panose="02010609060101010101" pitchFamily="49" charset="-122"/>
                <a:ea typeface="黑体" panose="02010609060101010101" pitchFamily="49" charset="-122"/>
              </a:rPr>
              <a:t>控制端</a:t>
            </a:r>
          </a:p>
        </p:txBody>
      </p:sp>
      <p:sp>
        <p:nvSpPr>
          <p:cNvPr id="28680" name="Text Box 7"/>
          <p:cNvSpPr txBox="1">
            <a:spLocks noChangeArrowheads="1"/>
          </p:cNvSpPr>
          <p:nvPr/>
        </p:nvSpPr>
        <p:spPr bwMode="auto">
          <a:xfrm>
            <a:off x="5651500" y="3168650"/>
            <a:ext cx="2649538" cy="457200"/>
          </a:xfrm>
          <a:prstGeom prst="rect">
            <a:avLst/>
          </a:prstGeom>
          <a:noFill/>
          <a:ln w="9525">
            <a:noFill/>
            <a:miter lim="800000"/>
          </a:ln>
        </p:spPr>
        <p:txBody>
          <a:bodyPr>
            <a:spAutoFit/>
          </a:bodyPr>
          <a:lstStyle/>
          <a:p>
            <a:pPr>
              <a:spcBef>
                <a:spcPct val="50000"/>
              </a:spcBef>
            </a:pPr>
            <a:r>
              <a:rPr kumimoji="0" lang="zh-CN" altLang="en-US" b="1">
                <a:latin typeface="黑体" panose="02010609060101010101" pitchFamily="49" charset="-122"/>
                <a:ea typeface="黑体" panose="02010609060101010101" pitchFamily="49" charset="-122"/>
              </a:rPr>
              <a:t>感染木马的主机</a:t>
            </a:r>
          </a:p>
        </p:txBody>
      </p:sp>
      <p:sp>
        <p:nvSpPr>
          <p:cNvPr id="1251336" name="Rectangle 8"/>
          <p:cNvSpPr>
            <a:spLocks noGrp="1" noChangeArrowheads="1"/>
          </p:cNvSpPr>
          <p:nvPr>
            <p:ph type="body" idx="1"/>
          </p:nvPr>
        </p:nvSpPr>
        <p:spPr>
          <a:xfrm>
            <a:off x="457200" y="3644900"/>
            <a:ext cx="8229600" cy="2540000"/>
          </a:xfrm>
        </p:spPr>
        <p:txBody>
          <a:bodyPr/>
          <a:lstStyle/>
          <a:p>
            <a:pPr lvl="1" eaLnBrk="1" hangingPunct="1"/>
            <a:r>
              <a:rPr lang="zh-CN" altLang="en-US"/>
              <a:t>优点：</a:t>
            </a:r>
          </a:p>
          <a:p>
            <a:pPr lvl="2" eaLnBrk="1" hangingPunct="1"/>
            <a:r>
              <a:rPr lang="zh-CN" altLang="en-US"/>
              <a:t>解决动态</a:t>
            </a:r>
            <a:r>
              <a:rPr lang="en-US" altLang="zh-CN"/>
              <a:t>IP</a:t>
            </a:r>
            <a:r>
              <a:rPr lang="zh-CN" altLang="en-US"/>
              <a:t>地址的问题；</a:t>
            </a:r>
          </a:p>
          <a:p>
            <a:pPr lvl="2" eaLnBrk="1" hangingPunct="1"/>
            <a:r>
              <a:rPr lang="zh-CN" altLang="en-US"/>
              <a:t>解决内网地址的问题；</a:t>
            </a:r>
          </a:p>
          <a:p>
            <a:pPr lvl="2" eaLnBrk="1" hangingPunct="1"/>
            <a:r>
              <a:rPr lang="zh-CN" altLang="en-US"/>
              <a:t>绕过防火墙的限制；</a:t>
            </a:r>
          </a:p>
          <a:p>
            <a:pPr lvl="1" eaLnBrk="1" hangingPunct="1"/>
            <a:r>
              <a:rPr lang="zh-CN" altLang="en-US"/>
              <a:t>缺点：容易暴露控制端</a:t>
            </a:r>
          </a:p>
        </p:txBody>
      </p:sp>
      <p:sp>
        <p:nvSpPr>
          <p:cNvPr id="28682" name="AutoShape 9"/>
          <p:cNvSpPr>
            <a:spLocks noChangeArrowheads="1"/>
          </p:cNvSpPr>
          <p:nvPr/>
        </p:nvSpPr>
        <p:spPr bwMode="auto">
          <a:xfrm>
            <a:off x="3779838" y="2232025"/>
            <a:ext cx="2232025" cy="360363"/>
          </a:xfrm>
          <a:prstGeom prst="leftArrow">
            <a:avLst>
              <a:gd name="adj1" fmla="val 50000"/>
              <a:gd name="adj2" fmla="val 154846"/>
            </a:avLst>
          </a:prstGeom>
          <a:gradFill rotWithShape="1">
            <a:gsLst>
              <a:gs pos="0">
                <a:srgbClr val="FF6600"/>
              </a:gs>
              <a:gs pos="100000">
                <a:schemeClr val="bg1"/>
              </a:gs>
            </a:gsLst>
            <a:lin ang="5400000" scaled="1"/>
          </a:gradFill>
          <a:ln w="9525">
            <a:solidFill>
              <a:schemeClr val="tx1"/>
            </a:solidFill>
            <a:miter lim="800000"/>
          </a:ln>
        </p:spPr>
        <p:txBody>
          <a:bodyPr wrap="none" anchor="ctr"/>
          <a:lstStyle/>
          <a:p>
            <a:endParaRPr lang="zh-CN" altLang="en-US"/>
          </a:p>
        </p:txBody>
      </p:sp>
      <p:sp>
        <p:nvSpPr>
          <p:cNvPr id="28683" name="Text Box 10"/>
          <p:cNvSpPr txBox="1">
            <a:spLocks noChangeArrowheads="1"/>
          </p:cNvSpPr>
          <p:nvPr/>
        </p:nvSpPr>
        <p:spPr bwMode="auto">
          <a:xfrm>
            <a:off x="4500563" y="1728788"/>
            <a:ext cx="936625" cy="457200"/>
          </a:xfrm>
          <a:prstGeom prst="rect">
            <a:avLst/>
          </a:prstGeom>
          <a:noFill/>
          <a:ln w="9525">
            <a:noFill/>
            <a:miter lim="800000"/>
          </a:ln>
        </p:spPr>
        <p:txBody>
          <a:bodyPr>
            <a:spAutoFit/>
          </a:bodyPr>
          <a:lstStyle/>
          <a:p>
            <a:pPr>
              <a:spcBef>
                <a:spcPct val="50000"/>
              </a:spcBef>
            </a:pPr>
            <a:r>
              <a:rPr kumimoji="0" lang="zh-CN" altLang="en-US" b="1">
                <a:latin typeface="黑体" panose="02010609060101010101" pitchFamily="49" charset="-122"/>
                <a:ea typeface="黑体" panose="02010609060101010101" pitchFamily="49" charset="-122"/>
              </a:rPr>
              <a:t>反弹</a:t>
            </a:r>
          </a:p>
        </p:txBody>
      </p:sp>
      <p:pic>
        <p:nvPicPr>
          <p:cNvPr id="28684" name="Picture 11" descr="1"/>
          <p:cNvPicPr>
            <a:picLocks noChangeAspect="1" noChangeArrowheads="1"/>
          </p:cNvPicPr>
          <p:nvPr/>
        </p:nvPicPr>
        <p:blipFill>
          <a:blip r:embed="rId5" cstate="print"/>
          <a:srcRect/>
          <a:stretch>
            <a:fillRect/>
          </a:stretch>
        </p:blipFill>
        <p:spPr bwMode="auto">
          <a:xfrm>
            <a:off x="6588125" y="1871663"/>
            <a:ext cx="1152525" cy="817562"/>
          </a:xfrm>
          <a:prstGeom prst="rect">
            <a:avLst/>
          </a:prstGeom>
          <a:noFill/>
          <a:ln w="9525">
            <a:noFill/>
            <a:miter lim="800000"/>
            <a:headEnd/>
            <a:tailEnd/>
          </a:ln>
        </p:spPr>
      </p:pic>
      <p:pic>
        <p:nvPicPr>
          <p:cNvPr id="1251340" name="Picture 12"/>
          <p:cNvPicPr>
            <a:picLocks noChangeArrowheads="1"/>
          </p:cNvPicPr>
          <p:nvPr/>
        </p:nvPicPr>
        <p:blipFill>
          <a:blip r:embed="rId6" cstate="print"/>
          <a:srcRect/>
          <a:stretch>
            <a:fillRect/>
          </a:stretch>
        </p:blipFill>
        <p:spPr bwMode="auto">
          <a:xfrm>
            <a:off x="5364163" y="1296988"/>
            <a:ext cx="533400" cy="1728787"/>
          </a:xfrm>
          <a:prstGeom prst="rect">
            <a:avLst/>
          </a:prstGeom>
          <a:noFill/>
          <a:ln w="12700">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1251336">
                                            <p:txEl>
                                              <p:pRg st="0" end="0"/>
                                            </p:txEl>
                                          </p:spTgt>
                                        </p:tgtEl>
                                        <p:attrNameLst>
                                          <p:attrName>style.visibility</p:attrName>
                                        </p:attrNameLst>
                                      </p:cBhvr>
                                      <p:to>
                                        <p:strVal val="visible"/>
                                      </p:to>
                                    </p:set>
                                    <p:animEffect transition="in" filter="fade">
                                      <p:cBhvr>
                                        <p:cTn id="7" dur="1000"/>
                                        <p:tgtEl>
                                          <p:spTgt spid="1251336">
                                            <p:txEl>
                                              <p:pRg st="0" end="0"/>
                                            </p:txEl>
                                          </p:spTgt>
                                        </p:tgtEl>
                                      </p:cBhvr>
                                    </p:animEffect>
                                    <p:anim calcmode="lin" valueType="num">
                                      <p:cBhvr>
                                        <p:cTn id="8" dur="1000" fill="hold"/>
                                        <p:tgtEl>
                                          <p:spTgt spid="1251336">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25133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1251336">
                                            <p:txEl>
                                              <p:pRg st="1" end="1"/>
                                            </p:txEl>
                                          </p:spTgt>
                                        </p:tgtEl>
                                        <p:attrNameLst>
                                          <p:attrName>style.visibility</p:attrName>
                                        </p:attrNameLst>
                                      </p:cBhvr>
                                      <p:to>
                                        <p:strVal val="visible"/>
                                      </p:to>
                                    </p:set>
                                    <p:animEffect transition="in" filter="fade">
                                      <p:cBhvr>
                                        <p:cTn id="14" dur="1000"/>
                                        <p:tgtEl>
                                          <p:spTgt spid="1251336">
                                            <p:txEl>
                                              <p:pRg st="1" end="1"/>
                                            </p:txEl>
                                          </p:spTgt>
                                        </p:tgtEl>
                                      </p:cBhvr>
                                    </p:animEffect>
                                    <p:anim calcmode="lin" valueType="num">
                                      <p:cBhvr>
                                        <p:cTn id="15" dur="1000" fill="hold"/>
                                        <p:tgtEl>
                                          <p:spTgt spid="1251336">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1251336">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7" presetClass="entr" presetSubtype="0" fill="hold" nodeType="clickEffect">
                                  <p:stCondLst>
                                    <p:cond delay="0"/>
                                  </p:stCondLst>
                                  <p:childTnLst>
                                    <p:set>
                                      <p:cBhvr>
                                        <p:cTn id="20" dur="1" fill="hold">
                                          <p:stCondLst>
                                            <p:cond delay="0"/>
                                          </p:stCondLst>
                                        </p:cTn>
                                        <p:tgtEl>
                                          <p:spTgt spid="1251336">
                                            <p:txEl>
                                              <p:pRg st="2" end="2"/>
                                            </p:txEl>
                                          </p:spTgt>
                                        </p:tgtEl>
                                        <p:attrNameLst>
                                          <p:attrName>style.visibility</p:attrName>
                                        </p:attrNameLst>
                                      </p:cBhvr>
                                      <p:to>
                                        <p:strVal val="visible"/>
                                      </p:to>
                                    </p:set>
                                    <p:animEffect transition="in" filter="fade">
                                      <p:cBhvr>
                                        <p:cTn id="21" dur="1000"/>
                                        <p:tgtEl>
                                          <p:spTgt spid="1251336">
                                            <p:txEl>
                                              <p:pRg st="2" end="2"/>
                                            </p:txEl>
                                          </p:spTgt>
                                        </p:tgtEl>
                                      </p:cBhvr>
                                    </p:animEffect>
                                    <p:anim calcmode="lin" valueType="num">
                                      <p:cBhvr>
                                        <p:cTn id="22" dur="1000" fill="hold"/>
                                        <p:tgtEl>
                                          <p:spTgt spid="1251336">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1251336">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7" presetClass="entr" presetSubtype="0" fill="hold" nodeType="clickEffect">
                                  <p:stCondLst>
                                    <p:cond delay="0"/>
                                  </p:stCondLst>
                                  <p:childTnLst>
                                    <p:set>
                                      <p:cBhvr>
                                        <p:cTn id="27" dur="1" fill="hold">
                                          <p:stCondLst>
                                            <p:cond delay="0"/>
                                          </p:stCondLst>
                                        </p:cTn>
                                        <p:tgtEl>
                                          <p:spTgt spid="1251336">
                                            <p:txEl>
                                              <p:pRg st="3" end="3"/>
                                            </p:txEl>
                                          </p:spTgt>
                                        </p:tgtEl>
                                        <p:attrNameLst>
                                          <p:attrName>style.visibility</p:attrName>
                                        </p:attrNameLst>
                                      </p:cBhvr>
                                      <p:to>
                                        <p:strVal val="visible"/>
                                      </p:to>
                                    </p:set>
                                    <p:animEffect transition="in" filter="fade">
                                      <p:cBhvr>
                                        <p:cTn id="28" dur="1000"/>
                                        <p:tgtEl>
                                          <p:spTgt spid="1251336">
                                            <p:txEl>
                                              <p:pRg st="3" end="3"/>
                                            </p:txEl>
                                          </p:spTgt>
                                        </p:tgtEl>
                                      </p:cBhvr>
                                    </p:animEffect>
                                    <p:anim calcmode="lin" valueType="num">
                                      <p:cBhvr>
                                        <p:cTn id="29" dur="1000" fill="hold"/>
                                        <p:tgtEl>
                                          <p:spTgt spid="1251336">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1251336">
                                            <p:txEl>
                                              <p:pRg st="3" end="3"/>
                                            </p:txEl>
                                          </p:spTgt>
                                        </p:tgtEl>
                                        <p:attrNameLst>
                                          <p:attrName>ppt_y</p:attrName>
                                        </p:attrNameLst>
                                      </p:cBhvr>
                                      <p:tavLst>
                                        <p:tav tm="0">
                                          <p:val>
                                            <p:strVal val="#ppt_y-.1"/>
                                          </p:val>
                                        </p:tav>
                                        <p:tav tm="100000">
                                          <p:val>
                                            <p:strVal val="#ppt_y"/>
                                          </p:val>
                                        </p:tav>
                                      </p:tavLst>
                                    </p:anim>
                                  </p:childTnLst>
                                </p:cTn>
                              </p:par>
                            </p:childTnLst>
                          </p:cTn>
                        </p:par>
                        <p:par>
                          <p:cTn id="31" fill="hold">
                            <p:stCondLst>
                              <p:cond delay="1000"/>
                            </p:stCondLst>
                            <p:childTnLst>
                              <p:par>
                                <p:cTn id="32" presetID="47" presetClass="entr" presetSubtype="0" fill="hold" nodeType="afterEffect">
                                  <p:stCondLst>
                                    <p:cond delay="0"/>
                                  </p:stCondLst>
                                  <p:childTnLst>
                                    <p:set>
                                      <p:cBhvr>
                                        <p:cTn id="33" dur="1" fill="hold">
                                          <p:stCondLst>
                                            <p:cond delay="0"/>
                                          </p:stCondLst>
                                        </p:cTn>
                                        <p:tgtEl>
                                          <p:spTgt spid="1251340"/>
                                        </p:tgtEl>
                                        <p:attrNameLst>
                                          <p:attrName>style.visibility</p:attrName>
                                        </p:attrNameLst>
                                      </p:cBhvr>
                                      <p:to>
                                        <p:strVal val="visible"/>
                                      </p:to>
                                    </p:set>
                                    <p:animEffect transition="in" filter="fade">
                                      <p:cBhvr>
                                        <p:cTn id="34" dur="1000"/>
                                        <p:tgtEl>
                                          <p:spTgt spid="1251340"/>
                                        </p:tgtEl>
                                      </p:cBhvr>
                                    </p:animEffect>
                                    <p:anim calcmode="lin" valueType="num">
                                      <p:cBhvr>
                                        <p:cTn id="35" dur="1000" fill="hold"/>
                                        <p:tgtEl>
                                          <p:spTgt spid="1251340"/>
                                        </p:tgtEl>
                                        <p:attrNameLst>
                                          <p:attrName>ppt_x</p:attrName>
                                        </p:attrNameLst>
                                      </p:cBhvr>
                                      <p:tavLst>
                                        <p:tav tm="0">
                                          <p:val>
                                            <p:strVal val="#ppt_x"/>
                                          </p:val>
                                        </p:tav>
                                        <p:tav tm="100000">
                                          <p:val>
                                            <p:strVal val="#ppt_x"/>
                                          </p:val>
                                        </p:tav>
                                      </p:tavLst>
                                    </p:anim>
                                    <p:anim calcmode="lin" valueType="num">
                                      <p:cBhvr>
                                        <p:cTn id="36" dur="1000" fill="hold"/>
                                        <p:tgtEl>
                                          <p:spTgt spid="1251340"/>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7" presetClass="entr" presetSubtype="0" fill="hold" nodeType="clickEffect">
                                  <p:stCondLst>
                                    <p:cond delay="0"/>
                                  </p:stCondLst>
                                  <p:childTnLst>
                                    <p:set>
                                      <p:cBhvr>
                                        <p:cTn id="40" dur="1" fill="hold">
                                          <p:stCondLst>
                                            <p:cond delay="0"/>
                                          </p:stCondLst>
                                        </p:cTn>
                                        <p:tgtEl>
                                          <p:spTgt spid="1251336">
                                            <p:txEl>
                                              <p:pRg st="4" end="4"/>
                                            </p:txEl>
                                          </p:spTgt>
                                        </p:tgtEl>
                                        <p:attrNameLst>
                                          <p:attrName>style.visibility</p:attrName>
                                        </p:attrNameLst>
                                      </p:cBhvr>
                                      <p:to>
                                        <p:strVal val="visible"/>
                                      </p:to>
                                    </p:set>
                                    <p:animEffect transition="in" filter="fade">
                                      <p:cBhvr>
                                        <p:cTn id="41" dur="1000"/>
                                        <p:tgtEl>
                                          <p:spTgt spid="1251336">
                                            <p:txEl>
                                              <p:pRg st="4" end="4"/>
                                            </p:txEl>
                                          </p:spTgt>
                                        </p:tgtEl>
                                      </p:cBhvr>
                                    </p:animEffect>
                                    <p:anim calcmode="lin" valueType="num">
                                      <p:cBhvr>
                                        <p:cTn id="42" dur="1000" fill="hold"/>
                                        <p:tgtEl>
                                          <p:spTgt spid="1251336">
                                            <p:txEl>
                                              <p:pRg st="4" end="4"/>
                                            </p:txEl>
                                          </p:spTgt>
                                        </p:tgtEl>
                                        <p:attrNameLst>
                                          <p:attrName>ppt_x</p:attrName>
                                        </p:attrNameLst>
                                      </p:cBhvr>
                                      <p:tavLst>
                                        <p:tav tm="0">
                                          <p:val>
                                            <p:strVal val="#ppt_x"/>
                                          </p:val>
                                        </p:tav>
                                        <p:tav tm="100000">
                                          <p:val>
                                            <p:strVal val="#ppt_x"/>
                                          </p:val>
                                        </p:tav>
                                      </p:tavLst>
                                    </p:anim>
                                    <p:anim calcmode="lin" valueType="num">
                                      <p:cBhvr>
                                        <p:cTn id="43" dur="1000" fill="hold"/>
                                        <p:tgtEl>
                                          <p:spTgt spid="1251336">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2274888" y="2895600"/>
            <a:ext cx="5659437" cy="958850"/>
          </a:xfrm>
        </p:spPr>
        <p:txBody>
          <a:bodyPr/>
          <a:lstStyle/>
          <a:p>
            <a:r>
              <a:rPr lang="zh-CN" altLang="en-US" dirty="0">
                <a:solidFill>
                  <a:srgbClr val="C00000"/>
                </a:solidFill>
              </a:rPr>
              <a:t>一、木马植入技术</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630238" y="1354138"/>
            <a:ext cx="7772400" cy="4114800"/>
          </a:xfrm>
        </p:spPr>
        <p:txBody>
          <a:bodyPr/>
          <a:lstStyle/>
          <a:p>
            <a:r>
              <a:rPr lang="zh-CN" altLang="en-US" sz="2800" dirty="0"/>
              <a:t>近年来，不同类别的恶意程序之间的界限逐渐模糊，木马和僵尸程序成为黑客最常利用的攻击手段。</a:t>
            </a:r>
          </a:p>
          <a:p>
            <a:endParaRPr lang="zh-CN" altLang="en-US" sz="2800" dirty="0"/>
          </a:p>
        </p:txBody>
      </p:sp>
      <p:sp>
        <p:nvSpPr>
          <p:cNvPr id="3" name="标题 2"/>
          <p:cNvSpPr>
            <a:spLocks noGrp="1"/>
          </p:cNvSpPr>
          <p:nvPr>
            <p:ph type="title"/>
          </p:nvPr>
        </p:nvSpPr>
        <p:spPr/>
        <p:txBody>
          <a:bodyPr/>
          <a:lstStyle/>
          <a:p>
            <a:r>
              <a:rPr lang="zh-CN" altLang="en-US" dirty="0"/>
              <a:t>恶意代码</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9" name="Rectangle 2"/>
          <p:cNvSpPr>
            <a:spLocks noGrp="1" noChangeArrowheads="1"/>
          </p:cNvSpPr>
          <p:nvPr>
            <p:ph type="title"/>
          </p:nvPr>
        </p:nvSpPr>
        <p:spPr/>
        <p:txBody>
          <a:bodyPr/>
          <a:lstStyle/>
          <a:p>
            <a:pPr eaLnBrk="1" hangingPunct="1"/>
            <a:r>
              <a:rPr lang="zh-CN" altLang="en-US" dirty="0"/>
              <a:t>植入技术</a:t>
            </a:r>
          </a:p>
        </p:txBody>
      </p:sp>
      <p:sp>
        <p:nvSpPr>
          <p:cNvPr id="47110" name="Rectangle 3"/>
          <p:cNvSpPr>
            <a:spLocks noGrp="1" noChangeArrowheads="1"/>
          </p:cNvSpPr>
          <p:nvPr>
            <p:ph type="body" idx="1"/>
          </p:nvPr>
        </p:nvSpPr>
        <p:spPr>
          <a:xfrm>
            <a:off x="620713" y="1382712"/>
            <a:ext cx="7772400" cy="4656137"/>
          </a:xfrm>
        </p:spPr>
        <p:txBody>
          <a:bodyPr/>
          <a:lstStyle/>
          <a:p>
            <a:pPr eaLnBrk="1" hangingPunct="1">
              <a:lnSpc>
                <a:spcPct val="100000"/>
              </a:lnSpc>
            </a:pPr>
            <a:r>
              <a:rPr lang="zh-CN" altLang="en-US" dirty="0"/>
              <a:t>木马植入技术可以大概分为</a:t>
            </a:r>
            <a:r>
              <a:rPr lang="zh-CN" altLang="en-US" dirty="0">
                <a:solidFill>
                  <a:srgbClr val="FF0000"/>
                </a:solidFill>
              </a:rPr>
              <a:t>主动植入</a:t>
            </a:r>
            <a:r>
              <a:rPr lang="zh-CN" altLang="en-US" dirty="0"/>
              <a:t>与</a:t>
            </a:r>
            <a:r>
              <a:rPr lang="zh-CN" altLang="en-US" dirty="0">
                <a:solidFill>
                  <a:srgbClr val="FF0000"/>
                </a:solidFill>
              </a:rPr>
              <a:t>被动植入</a:t>
            </a:r>
            <a:r>
              <a:rPr lang="zh-CN" altLang="en-US" dirty="0"/>
              <a:t>两类。</a:t>
            </a:r>
          </a:p>
          <a:p>
            <a:pPr lvl="1" eaLnBrk="1" hangingPunct="1">
              <a:lnSpc>
                <a:spcPct val="100000"/>
              </a:lnSpc>
            </a:pPr>
            <a:r>
              <a:rPr lang="zh-CN" altLang="en-US" dirty="0">
                <a:solidFill>
                  <a:srgbClr val="FF0000"/>
                </a:solidFill>
              </a:rPr>
              <a:t>主动植入</a:t>
            </a:r>
            <a:r>
              <a:rPr lang="zh-CN" altLang="en-US" dirty="0"/>
              <a:t>，就是攻击者主动将木马程序种植到本地或者是远程主机上，这个行为过程完全由攻击者主动掌握。</a:t>
            </a:r>
          </a:p>
          <a:p>
            <a:pPr lvl="1" eaLnBrk="1" hangingPunct="1">
              <a:lnSpc>
                <a:spcPct val="100000"/>
              </a:lnSpc>
            </a:pPr>
            <a:r>
              <a:rPr lang="zh-CN" altLang="en-US" dirty="0">
                <a:solidFill>
                  <a:srgbClr val="FF0000"/>
                </a:solidFill>
              </a:rPr>
              <a:t>被动植入</a:t>
            </a:r>
            <a:r>
              <a:rPr lang="zh-CN" altLang="en-US" dirty="0"/>
              <a:t>，是指攻击者预先设置某种环境，然后被动等待目标系统用户的某种可能的操作，只有这种操作执行，木马程序才有可能植入目标系统。 </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3" name="Rectangle 2"/>
          <p:cNvSpPr>
            <a:spLocks noGrp="1" noChangeArrowheads="1"/>
          </p:cNvSpPr>
          <p:nvPr>
            <p:ph type="title"/>
          </p:nvPr>
        </p:nvSpPr>
        <p:spPr/>
        <p:txBody>
          <a:bodyPr/>
          <a:lstStyle/>
          <a:p>
            <a:pPr eaLnBrk="1" hangingPunct="1"/>
            <a:r>
              <a:rPr lang="zh-CN" altLang="en-US"/>
              <a:t>主动植入 </a:t>
            </a:r>
          </a:p>
        </p:txBody>
      </p:sp>
      <p:sp>
        <p:nvSpPr>
          <p:cNvPr id="48134" name="Rectangle 3"/>
          <p:cNvSpPr>
            <a:spLocks noGrp="1" noChangeArrowheads="1"/>
          </p:cNvSpPr>
          <p:nvPr>
            <p:ph type="body" idx="1"/>
          </p:nvPr>
        </p:nvSpPr>
        <p:spPr>
          <a:xfrm>
            <a:off x="658813" y="1449388"/>
            <a:ext cx="7772400" cy="4114800"/>
          </a:xfrm>
        </p:spPr>
        <p:txBody>
          <a:bodyPr/>
          <a:lstStyle/>
          <a:p>
            <a:pPr eaLnBrk="1" hangingPunct="1">
              <a:lnSpc>
                <a:spcPct val="150000"/>
              </a:lnSpc>
            </a:pPr>
            <a:r>
              <a:rPr lang="zh-CN" altLang="en-US" dirty="0"/>
              <a:t>主动植入，一般需要通过某种方法获取目标主机的一定权限，然后由攻击者自己动手进行安装。</a:t>
            </a:r>
          </a:p>
          <a:p>
            <a:pPr eaLnBrk="1" hangingPunct="1">
              <a:lnSpc>
                <a:spcPct val="150000"/>
              </a:lnSpc>
            </a:pPr>
            <a:r>
              <a:rPr lang="zh-CN" altLang="en-US" dirty="0"/>
              <a:t>按照目标系统是本地还是远程的区分，这种方法又有</a:t>
            </a:r>
            <a:r>
              <a:rPr lang="zh-CN" altLang="en-US" dirty="0">
                <a:solidFill>
                  <a:srgbClr val="FF0000"/>
                </a:solidFill>
              </a:rPr>
              <a:t>本地安装与远程安装</a:t>
            </a:r>
            <a:r>
              <a:rPr lang="zh-CN" altLang="en-US" dirty="0"/>
              <a:t>之分。</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7" name="Rectangle 2"/>
          <p:cNvSpPr>
            <a:spLocks noGrp="1" noChangeArrowheads="1"/>
          </p:cNvSpPr>
          <p:nvPr>
            <p:ph type="title"/>
          </p:nvPr>
        </p:nvSpPr>
        <p:spPr/>
        <p:txBody>
          <a:bodyPr/>
          <a:lstStyle/>
          <a:p>
            <a:pPr eaLnBrk="1" hangingPunct="1"/>
            <a:r>
              <a:rPr lang="zh-CN" altLang="en-US"/>
              <a:t>主动植入</a:t>
            </a:r>
            <a:endParaRPr lang="en-US" altLang="zh-CN"/>
          </a:p>
        </p:txBody>
      </p:sp>
      <p:sp>
        <p:nvSpPr>
          <p:cNvPr id="49158" name="Rectangle 3"/>
          <p:cNvSpPr>
            <a:spLocks noGrp="1" noChangeArrowheads="1"/>
          </p:cNvSpPr>
          <p:nvPr>
            <p:ph type="body" idx="1"/>
          </p:nvPr>
        </p:nvSpPr>
        <p:spPr>
          <a:xfrm>
            <a:off x="534988" y="1392237"/>
            <a:ext cx="7772400" cy="4637087"/>
          </a:xfrm>
        </p:spPr>
        <p:txBody>
          <a:bodyPr/>
          <a:lstStyle/>
          <a:p>
            <a:pPr eaLnBrk="1" hangingPunct="1">
              <a:lnSpc>
                <a:spcPts val="4000"/>
              </a:lnSpc>
            </a:pPr>
            <a:r>
              <a:rPr lang="zh-CN" altLang="en-US" dirty="0"/>
              <a:t>由于在一个系统植入木马，不仅需要将木马程序上传到目标系统，还需要在目标系统运行木马程序；所以主动植入不仅需要具有目标系统的写权限，还需要可执行权限。</a:t>
            </a:r>
          </a:p>
          <a:p>
            <a:pPr eaLnBrk="1" hangingPunct="1">
              <a:lnSpc>
                <a:spcPts val="4000"/>
              </a:lnSpc>
            </a:pPr>
            <a:r>
              <a:rPr lang="zh-CN" altLang="en-US" dirty="0"/>
              <a:t>如果仅仅具有写权限，只能将木马程序上传但不能执行，这种情况属于被动植入，因为木马仍然需要被动等待以某种方式被执行。 </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81" name="Rectangle 2"/>
          <p:cNvSpPr>
            <a:spLocks noGrp="1" noChangeArrowheads="1"/>
          </p:cNvSpPr>
          <p:nvPr>
            <p:ph type="title"/>
          </p:nvPr>
        </p:nvSpPr>
        <p:spPr/>
        <p:txBody>
          <a:bodyPr/>
          <a:lstStyle/>
          <a:p>
            <a:pPr eaLnBrk="1" hangingPunct="1"/>
            <a:r>
              <a:rPr lang="zh-CN" altLang="en-US"/>
              <a:t>主动植入</a:t>
            </a:r>
            <a:r>
              <a:rPr lang="en-US" altLang="zh-CN"/>
              <a:t>--</a:t>
            </a:r>
            <a:r>
              <a:rPr lang="zh-CN" altLang="en-US"/>
              <a:t>本地安装</a:t>
            </a:r>
          </a:p>
        </p:txBody>
      </p:sp>
      <p:sp>
        <p:nvSpPr>
          <p:cNvPr id="50182" name="Rectangle 3"/>
          <p:cNvSpPr>
            <a:spLocks noGrp="1" noChangeArrowheads="1"/>
          </p:cNvSpPr>
          <p:nvPr>
            <p:ph type="body" idx="1"/>
          </p:nvPr>
        </p:nvSpPr>
        <p:spPr>
          <a:xfrm>
            <a:off x="563563" y="1249362"/>
            <a:ext cx="7772400" cy="4637087"/>
          </a:xfrm>
        </p:spPr>
        <p:txBody>
          <a:bodyPr/>
          <a:lstStyle/>
          <a:p>
            <a:pPr eaLnBrk="1" hangingPunct="1">
              <a:lnSpc>
                <a:spcPct val="150000"/>
              </a:lnSpc>
            </a:pPr>
            <a:r>
              <a:rPr lang="zh-CN" altLang="en-US" dirty="0">
                <a:solidFill>
                  <a:srgbClr val="FF0000"/>
                </a:solidFill>
              </a:rPr>
              <a:t>本地安装</a:t>
            </a:r>
            <a:r>
              <a:rPr lang="zh-CN" altLang="en-US" dirty="0"/>
              <a:t>就是直接在本地主机上进行安装。一个人很难确保除了自己之外自己的计算机不会被其他人使用。而在经常更换使用者的公共场所（如网吧、饭店、宾馆、咖啡店等）的计算机上，这种安装木马的方法更是非常普遍、有效。</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5" name="Rectangle 2"/>
          <p:cNvSpPr>
            <a:spLocks noGrp="1" noChangeArrowheads="1"/>
          </p:cNvSpPr>
          <p:nvPr>
            <p:ph type="title"/>
          </p:nvPr>
        </p:nvSpPr>
        <p:spPr/>
        <p:txBody>
          <a:bodyPr/>
          <a:lstStyle/>
          <a:p>
            <a:pPr eaLnBrk="1" hangingPunct="1"/>
            <a:r>
              <a:rPr lang="zh-CN" altLang="en-US"/>
              <a:t>主动植入</a:t>
            </a:r>
            <a:r>
              <a:rPr lang="en-US" altLang="zh-CN"/>
              <a:t>--</a:t>
            </a:r>
            <a:r>
              <a:rPr lang="zh-CN" altLang="en-US"/>
              <a:t>远程安装</a:t>
            </a:r>
          </a:p>
        </p:txBody>
      </p:sp>
      <p:sp>
        <p:nvSpPr>
          <p:cNvPr id="51206" name="Rectangle 3"/>
          <p:cNvSpPr>
            <a:spLocks noGrp="1" noChangeArrowheads="1"/>
          </p:cNvSpPr>
          <p:nvPr>
            <p:ph type="body" idx="1"/>
          </p:nvPr>
        </p:nvSpPr>
        <p:spPr>
          <a:xfrm>
            <a:off x="696913" y="1344613"/>
            <a:ext cx="7772400" cy="4722812"/>
          </a:xfrm>
        </p:spPr>
        <p:txBody>
          <a:bodyPr/>
          <a:lstStyle/>
          <a:p>
            <a:pPr eaLnBrk="1" hangingPunct="1">
              <a:lnSpc>
                <a:spcPts val="3900"/>
              </a:lnSpc>
            </a:pPr>
            <a:r>
              <a:rPr lang="zh-CN" altLang="en-US" dirty="0">
                <a:solidFill>
                  <a:srgbClr val="FF0000"/>
                </a:solidFill>
              </a:rPr>
              <a:t>远程安装</a:t>
            </a:r>
            <a:r>
              <a:rPr lang="zh-CN" altLang="en-US" dirty="0"/>
              <a:t>就是通过常规攻击手段获得目标主机的一定权限后，将木马上传到目标主机上，并使其运行起来。例如，某些系统漏洞的存在，使得攻击者可以利用漏洞远程将木马程序上传并执行。</a:t>
            </a:r>
          </a:p>
          <a:p>
            <a:pPr>
              <a:lnSpc>
                <a:spcPts val="3900"/>
              </a:lnSpc>
            </a:pPr>
            <a:r>
              <a:rPr lang="zh-CN" altLang="en-US" dirty="0"/>
              <a:t>从实现方式上，主要分为：</a:t>
            </a:r>
            <a:endParaRPr lang="en-US" altLang="zh-CN" dirty="0"/>
          </a:p>
          <a:p>
            <a:pPr marL="742950" lvl="1" indent="-285750">
              <a:lnSpc>
                <a:spcPts val="3900"/>
              </a:lnSpc>
            </a:pPr>
            <a:r>
              <a:rPr lang="zh-CN" altLang="en-US" dirty="0"/>
              <a:t>利用系统自身漏洞植入</a:t>
            </a:r>
            <a:endParaRPr lang="en-US" altLang="zh-CN" dirty="0"/>
          </a:p>
          <a:p>
            <a:pPr marL="742950" lvl="1" indent="-285750">
              <a:lnSpc>
                <a:spcPts val="3900"/>
              </a:lnSpc>
            </a:pPr>
            <a:r>
              <a:rPr lang="zh-CN" altLang="en-US" dirty="0"/>
              <a:t>利用第三方软件漏洞植入</a:t>
            </a:r>
            <a:endParaRPr lang="en-US" altLang="zh-CN" dirty="0"/>
          </a:p>
          <a:p>
            <a:pPr eaLnBrk="1" hangingPunct="1">
              <a:lnSpc>
                <a:spcPts val="3900"/>
              </a:lnSpc>
            </a:pPr>
            <a:endParaRPr lang="zh-CN" altLang="en-US" dirty="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9" name="Rectangle 2"/>
          <p:cNvSpPr>
            <a:spLocks noGrp="1" noChangeArrowheads="1"/>
          </p:cNvSpPr>
          <p:nvPr>
            <p:ph type="title"/>
          </p:nvPr>
        </p:nvSpPr>
        <p:spPr/>
        <p:txBody>
          <a:bodyPr/>
          <a:lstStyle/>
          <a:p>
            <a:pPr eaLnBrk="1" hangingPunct="1"/>
            <a:r>
              <a:rPr lang="zh-CN" altLang="en-US"/>
              <a:t>利用系统自身漏洞植入</a:t>
            </a:r>
          </a:p>
        </p:txBody>
      </p:sp>
      <p:sp>
        <p:nvSpPr>
          <p:cNvPr id="52230" name="Rectangle 3"/>
          <p:cNvSpPr>
            <a:spLocks noGrp="1" noChangeArrowheads="1"/>
          </p:cNvSpPr>
          <p:nvPr>
            <p:ph type="body" idx="1"/>
          </p:nvPr>
        </p:nvSpPr>
        <p:spPr>
          <a:xfrm>
            <a:off x="560388" y="1257300"/>
            <a:ext cx="7848600" cy="5067300"/>
          </a:xfrm>
        </p:spPr>
        <p:txBody>
          <a:bodyPr/>
          <a:lstStyle/>
          <a:p>
            <a:pPr eaLnBrk="1" hangingPunct="1">
              <a:lnSpc>
                <a:spcPts val="3700"/>
              </a:lnSpc>
            </a:pPr>
            <a:r>
              <a:rPr lang="zh-CN" altLang="en-US" sz="2400" dirty="0"/>
              <a:t>这是一种主动攻击的方式。攻击者利用所了解的系统的安全漏洞及其特性主动出击。</a:t>
            </a:r>
            <a:endParaRPr lang="en-US" altLang="zh-CN" sz="2400" dirty="0"/>
          </a:p>
          <a:p>
            <a:pPr lvl="1" eaLnBrk="1" hangingPunct="1">
              <a:lnSpc>
                <a:spcPts val="3700"/>
              </a:lnSpc>
            </a:pPr>
            <a:r>
              <a:rPr lang="zh-CN" altLang="en-US" sz="2400" dirty="0"/>
              <a:t>如</a:t>
            </a:r>
            <a:r>
              <a:rPr lang="en-US" altLang="zh-CN" sz="2400" dirty="0"/>
              <a:t>IIS</a:t>
            </a:r>
            <a:r>
              <a:rPr lang="zh-CN" altLang="en-US" sz="2400" dirty="0"/>
              <a:t>服务器的溢出漏洞，通过一个</a:t>
            </a:r>
            <a:r>
              <a:rPr lang="zh-CN" altLang="en-US" sz="2400" dirty="0">
                <a:latin typeface="Arial" panose="020B0604020202020204" pitchFamily="34" charset="0"/>
              </a:rPr>
              <a:t>“</a:t>
            </a:r>
            <a:r>
              <a:rPr lang="en-US" altLang="zh-CN" sz="2400" dirty="0" err="1"/>
              <a:t>IISHack</a:t>
            </a:r>
            <a:r>
              <a:rPr lang="en-US" altLang="zh-CN" sz="2400" dirty="0">
                <a:latin typeface="Arial" panose="020B0604020202020204" pitchFamily="34" charset="0"/>
              </a:rPr>
              <a:t>”</a:t>
            </a:r>
            <a:r>
              <a:rPr lang="zh-CN" altLang="en-US" sz="2400" dirty="0"/>
              <a:t>的攻击程序就可使</a:t>
            </a:r>
            <a:r>
              <a:rPr lang="en-US" altLang="zh-CN" sz="2400" dirty="0"/>
              <a:t>IIS</a:t>
            </a:r>
            <a:r>
              <a:rPr lang="zh-CN" altLang="en-US" sz="2400" dirty="0"/>
              <a:t>服务器崩溃，并同时在被攻击服务器执行</a:t>
            </a:r>
            <a:r>
              <a:rPr lang="zh-CN" altLang="en-US" sz="2400" dirty="0">
                <a:latin typeface="Arial" panose="020B0604020202020204" pitchFamily="34" charset="0"/>
              </a:rPr>
              <a:t>“</a:t>
            </a:r>
            <a:r>
              <a:rPr lang="zh-CN" altLang="en-US" sz="2400" dirty="0"/>
              <a:t>木马</a:t>
            </a:r>
            <a:r>
              <a:rPr lang="zh-CN" altLang="en-US" sz="2400" dirty="0">
                <a:latin typeface="Arial" panose="020B0604020202020204" pitchFamily="34" charset="0"/>
              </a:rPr>
              <a:t>”</a:t>
            </a:r>
            <a:r>
              <a:rPr lang="zh-CN" altLang="en-US" sz="2400" dirty="0"/>
              <a:t>程序。 </a:t>
            </a:r>
          </a:p>
          <a:p>
            <a:pPr lvl="1" eaLnBrk="1" hangingPunct="1">
              <a:lnSpc>
                <a:spcPts val="3700"/>
              </a:lnSpc>
            </a:pPr>
            <a:r>
              <a:rPr lang="en-US" altLang="zh-CN" sz="2400" dirty="0"/>
              <a:t>MIME</a:t>
            </a:r>
            <a:r>
              <a:rPr lang="zh-CN" altLang="en-US" sz="2400" dirty="0"/>
              <a:t>漏洞则是利用</a:t>
            </a:r>
            <a:r>
              <a:rPr lang="en-US" altLang="zh-CN" sz="2400" dirty="0"/>
              <a:t>Internet Explorer</a:t>
            </a:r>
            <a:r>
              <a:rPr lang="zh-CN" altLang="en-US" sz="2400" dirty="0"/>
              <a:t>在处理不正常的</a:t>
            </a:r>
            <a:r>
              <a:rPr lang="en-US" altLang="zh-CN" sz="2400" dirty="0"/>
              <a:t>MIME</a:t>
            </a:r>
            <a:r>
              <a:rPr lang="zh-CN" altLang="en-US" sz="2400" dirty="0"/>
              <a:t>类型存在的问题，攻击者有意地更改</a:t>
            </a:r>
            <a:r>
              <a:rPr lang="en-US" altLang="zh-CN" sz="2400" dirty="0"/>
              <a:t>MIME</a:t>
            </a:r>
            <a:r>
              <a:rPr lang="zh-CN" altLang="en-US" sz="2400" dirty="0"/>
              <a:t>类型，使</a:t>
            </a:r>
            <a:r>
              <a:rPr lang="en-US" altLang="zh-CN" sz="2400" dirty="0"/>
              <a:t>IE</a:t>
            </a:r>
            <a:r>
              <a:rPr lang="zh-CN" altLang="en-US" sz="2400" dirty="0"/>
              <a:t>可以不提示用户而直接运行电子邮件附件中的恶意程序等。</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标题 1"/>
          <p:cNvSpPr>
            <a:spLocks noGrp="1"/>
          </p:cNvSpPr>
          <p:nvPr>
            <p:ph type="title"/>
          </p:nvPr>
        </p:nvSpPr>
        <p:spPr/>
        <p:txBody>
          <a:bodyPr/>
          <a:lstStyle/>
          <a:p>
            <a:r>
              <a:rPr lang="zh-CN" altLang="en-US"/>
              <a:t>利用第三方软件漏洞植入</a:t>
            </a:r>
          </a:p>
        </p:txBody>
      </p:sp>
      <p:sp>
        <p:nvSpPr>
          <p:cNvPr id="53251" name="内容占位符 2"/>
          <p:cNvSpPr>
            <a:spLocks noGrp="1"/>
          </p:cNvSpPr>
          <p:nvPr>
            <p:ph idx="1"/>
          </p:nvPr>
        </p:nvSpPr>
        <p:spPr>
          <a:xfrm>
            <a:off x="481013" y="1504950"/>
            <a:ext cx="8181975" cy="4267200"/>
          </a:xfrm>
        </p:spPr>
        <p:txBody>
          <a:bodyPr/>
          <a:lstStyle/>
          <a:p>
            <a:pPr>
              <a:lnSpc>
                <a:spcPts val="3800"/>
              </a:lnSpc>
            </a:pPr>
            <a:r>
              <a:rPr lang="zh-CN" altLang="en-US" sz="2800" dirty="0"/>
              <a:t>每台主机上都会安装一些第三方软件或者提供服务，但是这些软件可能存在可被利用的漏洞，如果被恶意者利用，你的主机就可以成为木马的“栖息地”。</a:t>
            </a:r>
            <a:endParaRPr lang="en-US" altLang="zh-CN" sz="2800" dirty="0"/>
          </a:p>
          <a:p>
            <a:pPr lvl="1">
              <a:lnSpc>
                <a:spcPts val="3800"/>
              </a:lnSpc>
            </a:pPr>
            <a:r>
              <a:rPr lang="zh-CN" altLang="en-US" sz="2400" dirty="0"/>
              <a:t>例如：</a:t>
            </a:r>
            <a:r>
              <a:rPr lang="en-US" altLang="zh-CN" sz="2400" dirty="0"/>
              <a:t>AT-TFTP Server</a:t>
            </a:r>
            <a:r>
              <a:rPr lang="zh-CN" altLang="en-US" sz="2400" dirty="0"/>
              <a:t>在处理带有超长文件名参数的请求时存在漏洞，远程攻击者可能利用此漏洞在服务器上执行任意指令。</a:t>
            </a:r>
            <a:endParaRPr lang="en-US" altLang="zh-CN" sz="2400" dirty="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7" name="Rectangle 2"/>
          <p:cNvSpPr>
            <a:spLocks noGrp="1" noChangeArrowheads="1"/>
          </p:cNvSpPr>
          <p:nvPr>
            <p:ph type="title"/>
          </p:nvPr>
        </p:nvSpPr>
        <p:spPr/>
        <p:txBody>
          <a:bodyPr/>
          <a:lstStyle/>
          <a:p>
            <a:pPr eaLnBrk="1" hangingPunct="1"/>
            <a:r>
              <a:rPr lang="zh-CN" altLang="en-US"/>
              <a:t>被动植入 </a:t>
            </a:r>
          </a:p>
        </p:txBody>
      </p:sp>
      <p:sp>
        <p:nvSpPr>
          <p:cNvPr id="54278" name="Rectangle 3"/>
          <p:cNvSpPr>
            <a:spLocks noGrp="1" noChangeArrowheads="1"/>
          </p:cNvSpPr>
          <p:nvPr>
            <p:ph type="body" idx="1"/>
          </p:nvPr>
        </p:nvSpPr>
        <p:spPr>
          <a:xfrm>
            <a:off x="563563" y="1335088"/>
            <a:ext cx="7772400" cy="4114800"/>
          </a:xfrm>
        </p:spPr>
        <p:txBody>
          <a:bodyPr/>
          <a:lstStyle/>
          <a:p>
            <a:pPr eaLnBrk="1" hangingPunct="1"/>
            <a:r>
              <a:rPr lang="zh-CN" altLang="en-US" dirty="0"/>
              <a:t>就目前的情况，被动植入技术主要是利用以下方式将木马程序植入目标系统：</a:t>
            </a:r>
            <a:endParaRPr lang="en-US" altLang="zh-CN" dirty="0"/>
          </a:p>
          <a:p>
            <a:pPr lvl="1" eaLnBrk="1" hangingPunct="1"/>
            <a:r>
              <a:rPr lang="zh-CN" altLang="en-US" dirty="0"/>
              <a:t>网页浏览植入</a:t>
            </a:r>
            <a:endParaRPr lang="en-US" altLang="zh-CN" dirty="0"/>
          </a:p>
          <a:p>
            <a:pPr lvl="1" eaLnBrk="1" hangingPunct="1"/>
            <a:r>
              <a:rPr lang="zh-CN" altLang="en-US" dirty="0"/>
              <a:t>利用电子邮件植入</a:t>
            </a:r>
            <a:endParaRPr lang="en-US" altLang="zh-CN" dirty="0"/>
          </a:p>
          <a:p>
            <a:pPr lvl="1" eaLnBrk="1" hangingPunct="1"/>
            <a:r>
              <a:rPr lang="zh-CN" altLang="en-US" dirty="0"/>
              <a:t>利用网络下载植入</a:t>
            </a:r>
            <a:endParaRPr lang="en-US" altLang="zh-CN" dirty="0"/>
          </a:p>
          <a:p>
            <a:pPr lvl="1" eaLnBrk="1" hangingPunct="1"/>
            <a:r>
              <a:rPr lang="zh-CN" altLang="en-US" dirty="0"/>
              <a:t>利用即时通工具植入</a:t>
            </a:r>
            <a:endParaRPr lang="en-US" altLang="zh-CN" dirty="0"/>
          </a:p>
          <a:p>
            <a:pPr lvl="1" eaLnBrk="1" hangingPunct="1"/>
            <a:r>
              <a:rPr lang="zh-CN" altLang="en-US" dirty="0"/>
              <a:t>与其它程序捆绑</a:t>
            </a:r>
          </a:p>
          <a:p>
            <a:pPr lvl="1" eaLnBrk="1" hangingPunct="1"/>
            <a:r>
              <a:rPr lang="zh-CN" altLang="en-US" dirty="0"/>
              <a:t>利用移动存储设备植入</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301" name="Rectangle 2"/>
          <p:cNvSpPr>
            <a:spLocks noGrp="1" noChangeArrowheads="1"/>
          </p:cNvSpPr>
          <p:nvPr>
            <p:ph type="title"/>
          </p:nvPr>
        </p:nvSpPr>
        <p:spPr/>
        <p:txBody>
          <a:bodyPr/>
          <a:lstStyle/>
          <a:p>
            <a:pPr eaLnBrk="1" hangingPunct="1"/>
            <a:r>
              <a:rPr lang="zh-CN" altLang="en-US"/>
              <a:t>网页浏览植入</a:t>
            </a:r>
          </a:p>
        </p:txBody>
      </p:sp>
      <p:sp>
        <p:nvSpPr>
          <p:cNvPr id="55302" name="Rectangle 3"/>
          <p:cNvSpPr>
            <a:spLocks noGrp="1" noChangeArrowheads="1"/>
          </p:cNvSpPr>
          <p:nvPr>
            <p:ph type="body" idx="1"/>
          </p:nvPr>
        </p:nvSpPr>
        <p:spPr>
          <a:xfrm>
            <a:off x="582613" y="1306513"/>
            <a:ext cx="7772400" cy="4779962"/>
          </a:xfrm>
        </p:spPr>
        <p:txBody>
          <a:bodyPr/>
          <a:lstStyle/>
          <a:p>
            <a:pPr eaLnBrk="1" hangingPunct="1">
              <a:lnSpc>
                <a:spcPct val="150000"/>
              </a:lnSpc>
            </a:pPr>
            <a:r>
              <a:rPr lang="zh-CN" altLang="en-US" sz="2800" dirty="0"/>
              <a:t>网页浏览传播：</a:t>
            </a:r>
            <a:endParaRPr lang="en-US" altLang="zh-CN" sz="2800" dirty="0"/>
          </a:p>
          <a:p>
            <a:pPr lvl="1" eaLnBrk="1" hangingPunct="1">
              <a:lnSpc>
                <a:spcPct val="150000"/>
              </a:lnSpc>
            </a:pPr>
            <a:r>
              <a:rPr lang="zh-CN" altLang="en-US" sz="2400" dirty="0"/>
              <a:t>利用</a:t>
            </a:r>
            <a:r>
              <a:rPr lang="en-US" altLang="zh-CN" sz="2400" dirty="0"/>
              <a:t>Script/ActiveX</a:t>
            </a:r>
            <a:r>
              <a:rPr lang="zh-CN" altLang="en-US" sz="2400" dirty="0"/>
              <a:t>控件</a:t>
            </a:r>
            <a:r>
              <a:rPr lang="en-US" altLang="zh-CN" sz="2400" dirty="0"/>
              <a:t>/</a:t>
            </a:r>
            <a:r>
              <a:rPr lang="en-US" altLang="zh-CN" sz="2400" dirty="0" err="1"/>
              <a:t>JavaApplet</a:t>
            </a:r>
            <a:r>
              <a:rPr lang="zh-CN" altLang="en-US" sz="2400" dirty="0"/>
              <a:t>等技术编写出一个</a:t>
            </a:r>
            <a:r>
              <a:rPr lang="en-US" altLang="zh-CN" sz="2400" dirty="0"/>
              <a:t>HTML</a:t>
            </a:r>
            <a:r>
              <a:rPr lang="zh-CN" altLang="en-US" sz="2400" dirty="0"/>
              <a:t>网页，当我们浏览该页面时，会在后台将木马程序下载到计算机缓存中，然后修改系统注册表，使相关键值指向</a:t>
            </a:r>
            <a:r>
              <a:rPr lang="zh-CN" altLang="en-US" sz="2400" dirty="0">
                <a:latin typeface="Arial" panose="020B0604020202020204" pitchFamily="34" charset="0"/>
              </a:rPr>
              <a:t>“</a:t>
            </a:r>
            <a:r>
              <a:rPr lang="zh-CN" altLang="en-US" sz="2400" dirty="0"/>
              <a:t>木马</a:t>
            </a:r>
            <a:r>
              <a:rPr lang="zh-CN" altLang="en-US" sz="2400" dirty="0">
                <a:latin typeface="Arial" panose="020B0604020202020204" pitchFamily="34" charset="0"/>
              </a:rPr>
              <a:t>”</a:t>
            </a:r>
            <a:r>
              <a:rPr lang="zh-CN" altLang="en-US" sz="2400" dirty="0"/>
              <a:t>程序。</a:t>
            </a:r>
            <a:endParaRPr lang="en-US" altLang="zh-CN" sz="2400" dirty="0"/>
          </a:p>
          <a:p>
            <a:pPr lvl="1" eaLnBrk="1" hangingPunct="1">
              <a:lnSpc>
                <a:spcPct val="150000"/>
              </a:lnSpc>
            </a:pPr>
            <a:r>
              <a:rPr lang="zh-CN" altLang="en-US" sz="2800" dirty="0"/>
              <a:t>还可以利用浏览器的已知或者未知的漏洞，把木马下载到本机并运行。</a:t>
            </a:r>
            <a:endParaRPr lang="en-US" altLang="zh-CN" sz="2800" dirty="0"/>
          </a:p>
          <a:p>
            <a:pPr eaLnBrk="1" hangingPunct="1">
              <a:lnSpc>
                <a:spcPct val="150000"/>
              </a:lnSpc>
            </a:pPr>
            <a:endParaRPr lang="zh-CN" altLang="en-US" sz="2800" dirty="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5" name="Rectangle 2"/>
          <p:cNvSpPr>
            <a:spLocks noGrp="1" noChangeArrowheads="1"/>
          </p:cNvSpPr>
          <p:nvPr>
            <p:ph type="title"/>
          </p:nvPr>
        </p:nvSpPr>
        <p:spPr/>
        <p:txBody>
          <a:bodyPr/>
          <a:lstStyle/>
          <a:p>
            <a:pPr eaLnBrk="1" hangingPunct="1"/>
            <a:r>
              <a:rPr lang="zh-CN" altLang="en-US"/>
              <a:t>利用电子邮件植入</a:t>
            </a:r>
          </a:p>
        </p:txBody>
      </p:sp>
      <p:sp>
        <p:nvSpPr>
          <p:cNvPr id="56326" name="Rectangle 3"/>
          <p:cNvSpPr>
            <a:spLocks noGrp="1" noChangeArrowheads="1"/>
          </p:cNvSpPr>
          <p:nvPr>
            <p:ph type="body" idx="1"/>
          </p:nvPr>
        </p:nvSpPr>
        <p:spPr>
          <a:xfrm>
            <a:off x="496888" y="1316038"/>
            <a:ext cx="7772400" cy="4856162"/>
          </a:xfrm>
        </p:spPr>
        <p:txBody>
          <a:bodyPr/>
          <a:lstStyle/>
          <a:p>
            <a:pPr eaLnBrk="1" hangingPunct="1">
              <a:lnSpc>
                <a:spcPts val="4000"/>
              </a:lnSpc>
            </a:pPr>
            <a:r>
              <a:rPr lang="zh-CN" altLang="en-US" sz="2800" dirty="0"/>
              <a:t>电子邮件（</a:t>
            </a:r>
            <a:r>
              <a:rPr lang="en-US" altLang="zh-CN" sz="2800" dirty="0"/>
              <a:t>E-mail</a:t>
            </a:r>
            <a:r>
              <a:rPr lang="zh-CN" altLang="en-US" sz="2800" dirty="0"/>
              <a:t>）进行传播：</a:t>
            </a:r>
            <a:endParaRPr lang="en-US" altLang="zh-CN" sz="2800" dirty="0"/>
          </a:p>
          <a:p>
            <a:pPr lvl="1" eaLnBrk="1" hangingPunct="1">
              <a:lnSpc>
                <a:spcPts val="4000"/>
              </a:lnSpc>
            </a:pPr>
            <a:r>
              <a:rPr lang="zh-CN" altLang="en-US" sz="2400" dirty="0"/>
              <a:t>攻击者将</a:t>
            </a:r>
            <a:r>
              <a:rPr lang="zh-CN" altLang="en-US" sz="2400" dirty="0">
                <a:latin typeface="Arial" panose="020B0604020202020204" pitchFamily="34" charset="0"/>
              </a:rPr>
              <a:t>“</a:t>
            </a:r>
            <a:r>
              <a:rPr lang="zh-CN" altLang="en-US" sz="2400" dirty="0"/>
              <a:t>木马</a:t>
            </a:r>
            <a:r>
              <a:rPr lang="zh-CN" altLang="en-US" sz="2400" dirty="0">
                <a:latin typeface="Arial" panose="020B0604020202020204" pitchFamily="34" charset="0"/>
              </a:rPr>
              <a:t>”</a:t>
            </a:r>
            <a:r>
              <a:rPr lang="zh-CN" altLang="en-US" sz="2400" dirty="0"/>
              <a:t>程序伪装成</a:t>
            </a:r>
            <a:r>
              <a:rPr lang="en-US" altLang="zh-CN" sz="2400" dirty="0"/>
              <a:t>E-mail</a:t>
            </a:r>
            <a:r>
              <a:rPr lang="zh-CN" altLang="en-US" sz="2400" dirty="0"/>
              <a:t>附件的形式发送出去，收信人只要查看邮件附件就会使</a:t>
            </a:r>
            <a:r>
              <a:rPr lang="zh-CN" altLang="en-US" sz="2400" dirty="0">
                <a:latin typeface="Arial" panose="020B0604020202020204" pitchFamily="34" charset="0"/>
              </a:rPr>
              <a:t>“</a:t>
            </a:r>
            <a:r>
              <a:rPr lang="zh-CN" altLang="en-US" sz="2400" dirty="0"/>
              <a:t>木马</a:t>
            </a:r>
            <a:r>
              <a:rPr lang="zh-CN" altLang="en-US" sz="2400" dirty="0">
                <a:latin typeface="Arial" panose="020B0604020202020204" pitchFamily="34" charset="0"/>
              </a:rPr>
              <a:t>”</a:t>
            </a:r>
            <a:r>
              <a:rPr lang="zh-CN" altLang="en-US" sz="2400" dirty="0"/>
              <a:t>程序得到运行并安装进入系统。</a:t>
            </a:r>
            <a:endParaRPr lang="en-US" altLang="zh-CN" sz="2400" dirty="0"/>
          </a:p>
          <a:p>
            <a:pPr lvl="1" eaLnBrk="1" hangingPunct="1">
              <a:lnSpc>
                <a:spcPts val="4000"/>
              </a:lnSpc>
            </a:pPr>
            <a:r>
              <a:rPr lang="zh-CN" altLang="en-US" sz="2400" dirty="0"/>
              <a:t>通过在邮件内容内嵌</a:t>
            </a:r>
            <a:r>
              <a:rPr lang="en-US" altLang="zh-CN" sz="2400" dirty="0">
                <a:solidFill>
                  <a:srgbClr val="FF0000"/>
                </a:solidFill>
              </a:rPr>
              <a:t>WSH(Windows Scripts Host)</a:t>
            </a:r>
            <a:r>
              <a:rPr lang="zh-CN" altLang="en-US" sz="2400" dirty="0"/>
              <a:t>脚本，用户不需要打开附件，仅仅浏览一下邮件的内容，附件中的木马就会被执行。</a:t>
            </a:r>
            <a:endParaRPr lang="en-US" altLang="zh-CN" sz="2400" dirty="0"/>
          </a:p>
          <a:p>
            <a:pPr lvl="1" eaLnBrk="1" hangingPunct="1">
              <a:lnSpc>
                <a:spcPts val="4000"/>
              </a:lnSpc>
            </a:pPr>
            <a:r>
              <a:rPr lang="zh-CN" altLang="en-US" sz="2400" dirty="0"/>
              <a:t>邮件木马已经从附件走到正文中了，有谁会收到邮件后连看都不看就删除呢</a:t>
            </a:r>
            <a:r>
              <a:rPr lang="en-US" altLang="zh-CN" sz="2400" dirty="0"/>
              <a:t>?</a:t>
            </a:r>
            <a:endParaRPr lang="zh-CN" altLang="en-US" sz="2400" dirty="0"/>
          </a:p>
          <a:p>
            <a:pPr lvl="1" eaLnBrk="1" hangingPunct="1">
              <a:lnSpc>
                <a:spcPts val="4000"/>
              </a:lnSpc>
            </a:pP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withEffect">
                                  <p:stCondLst>
                                    <p:cond delay="0"/>
                                  </p:stCondLst>
                                  <p:childTnLst>
                                    <p:set>
                                      <p:cBhvr>
                                        <p:cTn id="6" dur="1" fill="hold">
                                          <p:stCondLst>
                                            <p:cond delay="0"/>
                                          </p:stCondLst>
                                        </p:cTn>
                                        <p:tgtEl>
                                          <p:spTgt spid="56326">
                                            <p:txEl>
                                              <p:pRg st="0" end="0"/>
                                            </p:txEl>
                                          </p:spTgt>
                                        </p:tgtEl>
                                        <p:attrNameLst>
                                          <p:attrName>style.visibility</p:attrName>
                                        </p:attrNameLst>
                                      </p:cBhvr>
                                      <p:to>
                                        <p:strVal val="visible"/>
                                      </p:to>
                                    </p:set>
                                    <p:anim calcmode="lin" valueType="num">
                                      <p:cBhvr>
                                        <p:cTn id="7" dur="1000" fill="hold"/>
                                        <p:tgtEl>
                                          <p:spTgt spid="56326">
                                            <p:txEl>
                                              <p:pRg st="0" end="0"/>
                                            </p:txEl>
                                          </p:spTgt>
                                        </p:tgtEl>
                                        <p:attrNameLst>
                                          <p:attrName>ppt_w</p:attrName>
                                        </p:attrNameLst>
                                      </p:cBhvr>
                                      <p:tavLst>
                                        <p:tav tm="0">
                                          <p:val>
                                            <p:strVal val="#ppt_w*0.70"/>
                                          </p:val>
                                        </p:tav>
                                        <p:tav tm="100000">
                                          <p:val>
                                            <p:strVal val="#ppt_w"/>
                                          </p:val>
                                        </p:tav>
                                      </p:tavLst>
                                    </p:anim>
                                    <p:anim calcmode="lin" valueType="num">
                                      <p:cBhvr>
                                        <p:cTn id="8" dur="1000" fill="hold"/>
                                        <p:tgtEl>
                                          <p:spTgt spid="56326">
                                            <p:txEl>
                                              <p:pRg st="0" end="0"/>
                                            </p:txEl>
                                          </p:spTgt>
                                        </p:tgtEl>
                                        <p:attrNameLst>
                                          <p:attrName>ppt_h</p:attrName>
                                        </p:attrNameLst>
                                      </p:cBhvr>
                                      <p:tavLst>
                                        <p:tav tm="0">
                                          <p:val>
                                            <p:strVal val="#ppt_h"/>
                                          </p:val>
                                        </p:tav>
                                        <p:tav tm="100000">
                                          <p:val>
                                            <p:strVal val="#ppt_h"/>
                                          </p:val>
                                        </p:tav>
                                      </p:tavLst>
                                    </p:anim>
                                    <p:animEffect transition="in" filter="fade">
                                      <p:cBhvr>
                                        <p:cTn id="9" dur="1000"/>
                                        <p:tgtEl>
                                          <p:spTgt spid="56326">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grpId="0" nodeType="clickEffect">
                                  <p:stCondLst>
                                    <p:cond delay="0"/>
                                  </p:stCondLst>
                                  <p:childTnLst>
                                    <p:set>
                                      <p:cBhvr>
                                        <p:cTn id="13" dur="1" fill="hold">
                                          <p:stCondLst>
                                            <p:cond delay="0"/>
                                          </p:stCondLst>
                                        </p:cTn>
                                        <p:tgtEl>
                                          <p:spTgt spid="56326">
                                            <p:txEl>
                                              <p:pRg st="1" end="1"/>
                                            </p:txEl>
                                          </p:spTgt>
                                        </p:tgtEl>
                                        <p:attrNameLst>
                                          <p:attrName>style.visibility</p:attrName>
                                        </p:attrNameLst>
                                      </p:cBhvr>
                                      <p:to>
                                        <p:strVal val="visible"/>
                                      </p:to>
                                    </p:set>
                                    <p:anim calcmode="lin" valueType="num">
                                      <p:cBhvr>
                                        <p:cTn id="14" dur="1000" fill="hold"/>
                                        <p:tgtEl>
                                          <p:spTgt spid="56326">
                                            <p:txEl>
                                              <p:pRg st="1" end="1"/>
                                            </p:txEl>
                                          </p:spTgt>
                                        </p:tgtEl>
                                        <p:attrNameLst>
                                          <p:attrName>ppt_w</p:attrName>
                                        </p:attrNameLst>
                                      </p:cBhvr>
                                      <p:tavLst>
                                        <p:tav tm="0">
                                          <p:val>
                                            <p:strVal val="#ppt_w*0.70"/>
                                          </p:val>
                                        </p:tav>
                                        <p:tav tm="100000">
                                          <p:val>
                                            <p:strVal val="#ppt_w"/>
                                          </p:val>
                                        </p:tav>
                                      </p:tavLst>
                                    </p:anim>
                                    <p:anim calcmode="lin" valueType="num">
                                      <p:cBhvr>
                                        <p:cTn id="15" dur="1000" fill="hold"/>
                                        <p:tgtEl>
                                          <p:spTgt spid="56326">
                                            <p:txEl>
                                              <p:pRg st="1" end="1"/>
                                            </p:txEl>
                                          </p:spTgt>
                                        </p:tgtEl>
                                        <p:attrNameLst>
                                          <p:attrName>ppt_h</p:attrName>
                                        </p:attrNameLst>
                                      </p:cBhvr>
                                      <p:tavLst>
                                        <p:tav tm="0">
                                          <p:val>
                                            <p:strVal val="#ppt_h"/>
                                          </p:val>
                                        </p:tav>
                                        <p:tav tm="100000">
                                          <p:val>
                                            <p:strVal val="#ppt_h"/>
                                          </p:val>
                                        </p:tav>
                                      </p:tavLst>
                                    </p:anim>
                                    <p:animEffect transition="in" filter="fade">
                                      <p:cBhvr>
                                        <p:cTn id="16" dur="1000"/>
                                        <p:tgtEl>
                                          <p:spTgt spid="56326">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5" presetClass="entr" presetSubtype="0" fill="hold" grpId="0" nodeType="clickEffect">
                                  <p:stCondLst>
                                    <p:cond delay="0"/>
                                  </p:stCondLst>
                                  <p:childTnLst>
                                    <p:set>
                                      <p:cBhvr>
                                        <p:cTn id="20" dur="1" fill="hold">
                                          <p:stCondLst>
                                            <p:cond delay="0"/>
                                          </p:stCondLst>
                                        </p:cTn>
                                        <p:tgtEl>
                                          <p:spTgt spid="56326">
                                            <p:txEl>
                                              <p:pRg st="2" end="2"/>
                                            </p:txEl>
                                          </p:spTgt>
                                        </p:tgtEl>
                                        <p:attrNameLst>
                                          <p:attrName>style.visibility</p:attrName>
                                        </p:attrNameLst>
                                      </p:cBhvr>
                                      <p:to>
                                        <p:strVal val="visible"/>
                                      </p:to>
                                    </p:set>
                                    <p:anim calcmode="lin" valueType="num">
                                      <p:cBhvr>
                                        <p:cTn id="21" dur="1000" fill="hold"/>
                                        <p:tgtEl>
                                          <p:spTgt spid="56326">
                                            <p:txEl>
                                              <p:pRg st="2" end="2"/>
                                            </p:txEl>
                                          </p:spTgt>
                                        </p:tgtEl>
                                        <p:attrNameLst>
                                          <p:attrName>ppt_w</p:attrName>
                                        </p:attrNameLst>
                                      </p:cBhvr>
                                      <p:tavLst>
                                        <p:tav tm="0">
                                          <p:val>
                                            <p:strVal val="#ppt_w*0.70"/>
                                          </p:val>
                                        </p:tav>
                                        <p:tav tm="100000">
                                          <p:val>
                                            <p:strVal val="#ppt_w"/>
                                          </p:val>
                                        </p:tav>
                                      </p:tavLst>
                                    </p:anim>
                                    <p:anim calcmode="lin" valueType="num">
                                      <p:cBhvr>
                                        <p:cTn id="22" dur="1000" fill="hold"/>
                                        <p:tgtEl>
                                          <p:spTgt spid="56326">
                                            <p:txEl>
                                              <p:pRg st="2" end="2"/>
                                            </p:txEl>
                                          </p:spTgt>
                                        </p:tgtEl>
                                        <p:attrNameLst>
                                          <p:attrName>ppt_h</p:attrName>
                                        </p:attrNameLst>
                                      </p:cBhvr>
                                      <p:tavLst>
                                        <p:tav tm="0">
                                          <p:val>
                                            <p:strVal val="#ppt_h"/>
                                          </p:val>
                                        </p:tav>
                                        <p:tav tm="100000">
                                          <p:val>
                                            <p:strVal val="#ppt_h"/>
                                          </p:val>
                                        </p:tav>
                                      </p:tavLst>
                                    </p:anim>
                                    <p:animEffect transition="in" filter="fade">
                                      <p:cBhvr>
                                        <p:cTn id="23" dur="1000"/>
                                        <p:tgtEl>
                                          <p:spTgt spid="56326">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55" presetClass="entr" presetSubtype="0" fill="hold" grpId="0" nodeType="clickEffect">
                                  <p:stCondLst>
                                    <p:cond delay="0"/>
                                  </p:stCondLst>
                                  <p:childTnLst>
                                    <p:set>
                                      <p:cBhvr>
                                        <p:cTn id="27" dur="1" fill="hold">
                                          <p:stCondLst>
                                            <p:cond delay="0"/>
                                          </p:stCondLst>
                                        </p:cTn>
                                        <p:tgtEl>
                                          <p:spTgt spid="56326">
                                            <p:txEl>
                                              <p:pRg st="3" end="3"/>
                                            </p:txEl>
                                          </p:spTgt>
                                        </p:tgtEl>
                                        <p:attrNameLst>
                                          <p:attrName>style.visibility</p:attrName>
                                        </p:attrNameLst>
                                      </p:cBhvr>
                                      <p:to>
                                        <p:strVal val="visible"/>
                                      </p:to>
                                    </p:set>
                                    <p:anim calcmode="lin" valueType="num">
                                      <p:cBhvr>
                                        <p:cTn id="28" dur="1000" fill="hold"/>
                                        <p:tgtEl>
                                          <p:spTgt spid="56326">
                                            <p:txEl>
                                              <p:pRg st="3" end="3"/>
                                            </p:txEl>
                                          </p:spTgt>
                                        </p:tgtEl>
                                        <p:attrNameLst>
                                          <p:attrName>ppt_w</p:attrName>
                                        </p:attrNameLst>
                                      </p:cBhvr>
                                      <p:tavLst>
                                        <p:tav tm="0">
                                          <p:val>
                                            <p:strVal val="#ppt_w*0.70"/>
                                          </p:val>
                                        </p:tav>
                                        <p:tav tm="100000">
                                          <p:val>
                                            <p:strVal val="#ppt_w"/>
                                          </p:val>
                                        </p:tav>
                                      </p:tavLst>
                                    </p:anim>
                                    <p:anim calcmode="lin" valueType="num">
                                      <p:cBhvr>
                                        <p:cTn id="29" dur="1000" fill="hold"/>
                                        <p:tgtEl>
                                          <p:spTgt spid="56326">
                                            <p:txEl>
                                              <p:pRg st="3" end="3"/>
                                            </p:txEl>
                                          </p:spTgt>
                                        </p:tgtEl>
                                        <p:attrNameLst>
                                          <p:attrName>ppt_h</p:attrName>
                                        </p:attrNameLst>
                                      </p:cBhvr>
                                      <p:tavLst>
                                        <p:tav tm="0">
                                          <p:val>
                                            <p:strVal val="#ppt_h"/>
                                          </p:val>
                                        </p:tav>
                                        <p:tav tm="100000">
                                          <p:val>
                                            <p:strVal val="#ppt_h"/>
                                          </p:val>
                                        </p:tav>
                                      </p:tavLst>
                                    </p:anim>
                                    <p:animEffect transition="in" filter="fade">
                                      <p:cBhvr>
                                        <p:cTn id="30" dur="1000"/>
                                        <p:tgtEl>
                                          <p:spTgt spid="5632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326"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826" name="Picture 2" descr="MCj00847180000[1]"/>
          <p:cNvPicPr>
            <a:picLocks noChangeAspect="1" noChangeArrowheads="1"/>
          </p:cNvPicPr>
          <p:nvPr/>
        </p:nvPicPr>
        <p:blipFill>
          <a:blip r:embed="rId3" cstate="print"/>
          <a:srcRect/>
          <a:stretch>
            <a:fillRect/>
          </a:stretch>
        </p:blipFill>
        <p:spPr bwMode="auto">
          <a:xfrm>
            <a:off x="5842000" y="2787650"/>
            <a:ext cx="1728788" cy="2951163"/>
          </a:xfrm>
          <a:prstGeom prst="rect">
            <a:avLst/>
          </a:prstGeom>
          <a:noFill/>
        </p:spPr>
      </p:pic>
      <p:grpSp>
        <p:nvGrpSpPr>
          <p:cNvPr id="2" name="Group 3"/>
          <p:cNvGrpSpPr/>
          <p:nvPr/>
        </p:nvGrpSpPr>
        <p:grpSpPr bwMode="auto">
          <a:xfrm>
            <a:off x="3178175" y="3506788"/>
            <a:ext cx="1512888" cy="2089150"/>
            <a:chOff x="2245" y="1661"/>
            <a:chExt cx="1010" cy="1289"/>
          </a:xfrm>
        </p:grpSpPr>
        <p:pic>
          <p:nvPicPr>
            <p:cNvPr id="1229828" name="Picture 4" descr="MCj02903610000[1]"/>
            <p:cNvPicPr>
              <a:picLocks noChangeAspect="1" noChangeArrowheads="1"/>
            </p:cNvPicPr>
            <p:nvPr/>
          </p:nvPicPr>
          <p:blipFill>
            <a:blip r:embed="rId4" cstate="print"/>
            <a:srcRect/>
            <a:stretch>
              <a:fillRect/>
            </a:stretch>
          </p:blipFill>
          <p:spPr bwMode="auto">
            <a:xfrm>
              <a:off x="2245" y="2069"/>
              <a:ext cx="887" cy="881"/>
            </a:xfrm>
            <a:prstGeom prst="rect">
              <a:avLst/>
            </a:prstGeom>
            <a:noFill/>
          </p:spPr>
        </p:pic>
        <p:pic>
          <p:nvPicPr>
            <p:cNvPr id="1229829" name="Picture 5" descr="MCBD05618_0000[1]"/>
            <p:cNvPicPr>
              <a:picLocks noChangeAspect="1" noChangeArrowheads="1"/>
            </p:cNvPicPr>
            <p:nvPr/>
          </p:nvPicPr>
          <p:blipFill>
            <a:blip r:embed="rId5" cstate="print"/>
            <a:srcRect/>
            <a:stretch>
              <a:fillRect/>
            </a:stretch>
          </p:blipFill>
          <p:spPr bwMode="auto">
            <a:xfrm>
              <a:off x="2654" y="1661"/>
              <a:ext cx="601" cy="1090"/>
            </a:xfrm>
            <a:prstGeom prst="rect">
              <a:avLst/>
            </a:prstGeom>
            <a:noFill/>
          </p:spPr>
        </p:pic>
      </p:grpSp>
      <p:sp>
        <p:nvSpPr>
          <p:cNvPr id="1229830" name="Text Box 6"/>
          <p:cNvSpPr txBox="1">
            <a:spLocks noChangeArrowheads="1"/>
          </p:cNvSpPr>
          <p:nvPr/>
        </p:nvSpPr>
        <p:spPr bwMode="auto">
          <a:xfrm>
            <a:off x="1090613" y="5954713"/>
            <a:ext cx="2016125" cy="457200"/>
          </a:xfrm>
          <a:prstGeom prst="rect">
            <a:avLst/>
          </a:prstGeom>
          <a:noFill/>
          <a:ln w="9525">
            <a:noFill/>
            <a:miter lim="800000"/>
          </a:ln>
          <a:effectLst/>
        </p:spPr>
        <p:txBody>
          <a:bodyPr>
            <a:spAutoFit/>
          </a:bodyPr>
          <a:lstStyle/>
          <a:p>
            <a:r>
              <a:rPr kumimoji="0" lang="zh-CN" altLang="en-US" b="1">
                <a:solidFill>
                  <a:schemeClr val="tx2"/>
                </a:solidFill>
                <a:latin typeface="Arial" panose="020B0604020202020204" pitchFamily="34" charset="0"/>
                <a:ea typeface="华文中宋" panose="02010600040101010101" pitchFamily="2" charset="-122"/>
              </a:rPr>
              <a:t>木马编写者</a:t>
            </a:r>
          </a:p>
        </p:txBody>
      </p:sp>
      <p:sp>
        <p:nvSpPr>
          <p:cNvPr id="1229831" name="Text Box 7"/>
          <p:cNvSpPr txBox="1">
            <a:spLocks noChangeArrowheads="1"/>
          </p:cNvSpPr>
          <p:nvPr/>
        </p:nvSpPr>
        <p:spPr bwMode="auto">
          <a:xfrm>
            <a:off x="5194300" y="5948363"/>
            <a:ext cx="3240088" cy="457200"/>
          </a:xfrm>
          <a:prstGeom prst="rect">
            <a:avLst/>
          </a:prstGeom>
          <a:noFill/>
          <a:ln w="9525">
            <a:noFill/>
            <a:miter lim="800000"/>
          </a:ln>
          <a:effectLst/>
        </p:spPr>
        <p:txBody>
          <a:bodyPr>
            <a:spAutoFit/>
          </a:bodyPr>
          <a:lstStyle/>
          <a:p>
            <a:r>
              <a:rPr kumimoji="0" lang="zh-CN" altLang="en-US" b="1">
                <a:solidFill>
                  <a:schemeClr val="tx2"/>
                </a:solidFill>
                <a:latin typeface="Arial" panose="020B0604020202020204" pitchFamily="34" charset="0"/>
                <a:ea typeface="华文中宋" panose="02010600040101010101" pitchFamily="2" charset="-122"/>
              </a:rPr>
              <a:t>防火墙和其他安全设置</a:t>
            </a:r>
          </a:p>
        </p:txBody>
      </p:sp>
      <p:sp>
        <p:nvSpPr>
          <p:cNvPr id="1229832" name="Text Box 8"/>
          <p:cNvSpPr txBox="1">
            <a:spLocks noChangeArrowheads="1"/>
          </p:cNvSpPr>
          <p:nvPr/>
        </p:nvSpPr>
        <p:spPr bwMode="auto">
          <a:xfrm>
            <a:off x="1306513" y="2287588"/>
            <a:ext cx="1871662" cy="457200"/>
          </a:xfrm>
          <a:prstGeom prst="rect">
            <a:avLst/>
          </a:prstGeom>
          <a:noFill/>
          <a:ln w="9525">
            <a:noFill/>
            <a:miter lim="800000"/>
          </a:ln>
          <a:effectLst/>
        </p:spPr>
        <p:txBody>
          <a:bodyPr>
            <a:spAutoFit/>
          </a:bodyPr>
          <a:lstStyle/>
          <a:p>
            <a:r>
              <a:rPr kumimoji="0" lang="zh-CN" altLang="en-US" b="1" dirty="0">
                <a:solidFill>
                  <a:schemeClr val="tx2"/>
                </a:solidFill>
                <a:latin typeface="Arial" panose="020B0604020202020204" pitchFamily="34" charset="0"/>
                <a:ea typeface="华文中宋" panose="02010600040101010101" pitchFamily="2" charset="-122"/>
              </a:rPr>
              <a:t>希腊军队</a:t>
            </a:r>
          </a:p>
        </p:txBody>
      </p:sp>
      <p:sp>
        <p:nvSpPr>
          <p:cNvPr id="1229833" name="Text Box 9"/>
          <p:cNvSpPr txBox="1">
            <a:spLocks noChangeArrowheads="1"/>
          </p:cNvSpPr>
          <p:nvPr/>
        </p:nvSpPr>
        <p:spPr bwMode="auto">
          <a:xfrm>
            <a:off x="5843588" y="2282825"/>
            <a:ext cx="2159000" cy="457200"/>
          </a:xfrm>
          <a:prstGeom prst="rect">
            <a:avLst/>
          </a:prstGeom>
          <a:noFill/>
          <a:ln w="9525">
            <a:noFill/>
            <a:miter lim="800000"/>
          </a:ln>
          <a:effectLst/>
        </p:spPr>
        <p:txBody>
          <a:bodyPr>
            <a:spAutoFit/>
          </a:bodyPr>
          <a:lstStyle/>
          <a:p>
            <a:r>
              <a:rPr kumimoji="0" lang="zh-CN" altLang="en-US" b="1">
                <a:solidFill>
                  <a:schemeClr val="tx2"/>
                </a:solidFill>
                <a:latin typeface="Arial" panose="020B0604020202020204" pitchFamily="34" charset="0"/>
                <a:ea typeface="华文中宋" panose="02010600040101010101" pitchFamily="2" charset="-122"/>
              </a:rPr>
              <a:t>特洛伊城墙</a:t>
            </a:r>
          </a:p>
        </p:txBody>
      </p:sp>
      <p:sp>
        <p:nvSpPr>
          <p:cNvPr id="1229834" name="AutoShape 10"/>
          <p:cNvSpPr>
            <a:spLocks noChangeArrowheads="1"/>
          </p:cNvSpPr>
          <p:nvPr/>
        </p:nvSpPr>
        <p:spPr bwMode="auto">
          <a:xfrm>
            <a:off x="5554663" y="3435350"/>
            <a:ext cx="2592387" cy="1871663"/>
          </a:xfrm>
          <a:prstGeom prst="irregularSeal2">
            <a:avLst/>
          </a:prstGeom>
          <a:gradFill rotWithShape="1">
            <a:gsLst>
              <a:gs pos="0">
                <a:schemeClr val="bg1"/>
              </a:gs>
              <a:gs pos="100000">
                <a:srgbClr val="FC9228"/>
              </a:gs>
            </a:gsLst>
            <a:path path="shape">
              <a:fillToRect l="50000" t="50000" r="50000" b="50000"/>
            </a:path>
          </a:gradFill>
          <a:ln w="9525">
            <a:solidFill>
              <a:schemeClr val="tx1"/>
            </a:solidFill>
            <a:miter lim="800000"/>
          </a:ln>
          <a:effectLst/>
        </p:spPr>
        <p:txBody>
          <a:bodyPr wrap="none" anchor="ctr"/>
          <a:lstStyle/>
          <a:p>
            <a:endParaRPr lang="zh-CN" altLang="en-US"/>
          </a:p>
        </p:txBody>
      </p:sp>
      <p:grpSp>
        <p:nvGrpSpPr>
          <p:cNvPr id="3" name="Group 11"/>
          <p:cNvGrpSpPr/>
          <p:nvPr/>
        </p:nvGrpSpPr>
        <p:grpSpPr bwMode="auto">
          <a:xfrm>
            <a:off x="441325" y="3003550"/>
            <a:ext cx="2446338" cy="3024188"/>
            <a:chOff x="477" y="1616"/>
            <a:chExt cx="1404" cy="1567"/>
          </a:xfrm>
        </p:grpSpPr>
        <p:pic>
          <p:nvPicPr>
            <p:cNvPr id="1229836" name="Picture 12" descr="MCBD05101_0000[1]"/>
            <p:cNvPicPr>
              <a:picLocks noChangeAspect="1" noChangeArrowheads="1"/>
            </p:cNvPicPr>
            <p:nvPr/>
          </p:nvPicPr>
          <p:blipFill>
            <a:blip r:embed="rId6" cstate="print"/>
            <a:srcRect/>
            <a:stretch>
              <a:fillRect/>
            </a:stretch>
          </p:blipFill>
          <p:spPr bwMode="auto">
            <a:xfrm>
              <a:off x="477" y="1616"/>
              <a:ext cx="1088" cy="932"/>
            </a:xfrm>
            <a:prstGeom prst="rect">
              <a:avLst/>
            </a:prstGeom>
            <a:noFill/>
          </p:spPr>
        </p:pic>
        <p:pic>
          <p:nvPicPr>
            <p:cNvPr id="1229837" name="Picture 13" descr="MCBD05101_0000[1]"/>
            <p:cNvPicPr>
              <a:picLocks noChangeAspect="1" noChangeArrowheads="1"/>
            </p:cNvPicPr>
            <p:nvPr/>
          </p:nvPicPr>
          <p:blipFill>
            <a:blip r:embed="rId6" cstate="print"/>
            <a:srcRect/>
            <a:stretch>
              <a:fillRect/>
            </a:stretch>
          </p:blipFill>
          <p:spPr bwMode="auto">
            <a:xfrm>
              <a:off x="657" y="1933"/>
              <a:ext cx="1088" cy="932"/>
            </a:xfrm>
            <a:prstGeom prst="rect">
              <a:avLst/>
            </a:prstGeom>
            <a:noFill/>
          </p:spPr>
        </p:pic>
        <p:pic>
          <p:nvPicPr>
            <p:cNvPr id="1229838" name="Picture 14" descr="MCBD05101_0000[1]"/>
            <p:cNvPicPr>
              <a:picLocks noChangeAspect="1" noChangeArrowheads="1"/>
            </p:cNvPicPr>
            <p:nvPr/>
          </p:nvPicPr>
          <p:blipFill>
            <a:blip r:embed="rId6" cstate="print"/>
            <a:srcRect/>
            <a:stretch>
              <a:fillRect/>
            </a:stretch>
          </p:blipFill>
          <p:spPr bwMode="auto">
            <a:xfrm>
              <a:off x="793" y="2251"/>
              <a:ext cx="1088" cy="932"/>
            </a:xfrm>
            <a:prstGeom prst="rect">
              <a:avLst/>
            </a:prstGeom>
            <a:noFill/>
          </p:spPr>
        </p:pic>
      </p:grpSp>
      <p:sp>
        <p:nvSpPr>
          <p:cNvPr id="1229839" name="AutoShape 15"/>
          <p:cNvSpPr>
            <a:spLocks noChangeArrowheads="1"/>
          </p:cNvSpPr>
          <p:nvPr/>
        </p:nvSpPr>
        <p:spPr bwMode="auto">
          <a:xfrm>
            <a:off x="4762500" y="3938588"/>
            <a:ext cx="3240088" cy="1079500"/>
          </a:xfrm>
          <a:prstGeom prst="curvedRightArrow">
            <a:avLst>
              <a:gd name="adj1" fmla="val 20000"/>
              <a:gd name="adj2" fmla="val 40000"/>
              <a:gd name="adj3" fmla="val 32502"/>
            </a:avLst>
          </a:prstGeom>
          <a:solidFill>
            <a:srgbClr val="FF0000"/>
          </a:solidFill>
          <a:ln w="9525">
            <a:solidFill>
              <a:schemeClr val="tx1"/>
            </a:solidFill>
            <a:miter lim="800000"/>
          </a:ln>
          <a:effectLst/>
        </p:spPr>
        <p:txBody>
          <a:bodyPr wrap="none" anchor="ctr"/>
          <a:lstStyle/>
          <a:p>
            <a:endParaRPr lang="zh-CN" altLang="en-US"/>
          </a:p>
        </p:txBody>
      </p:sp>
      <p:sp>
        <p:nvSpPr>
          <p:cNvPr id="1229840" name="Rectangle 16"/>
          <p:cNvSpPr>
            <a:spLocks noGrp="1" noChangeArrowheads="1"/>
          </p:cNvSpPr>
          <p:nvPr>
            <p:ph type="title"/>
          </p:nvPr>
        </p:nvSpPr>
        <p:spPr>
          <a:noFill/>
        </p:spPr>
        <p:txBody>
          <a:bodyPr/>
          <a:lstStyle/>
          <a:p>
            <a:r>
              <a:rPr lang="zh-CN" altLang="en-US"/>
              <a:t>特洛伊木马</a:t>
            </a:r>
          </a:p>
        </p:txBody>
      </p:sp>
      <p:sp>
        <p:nvSpPr>
          <p:cNvPr id="18" name="Rectangle 3"/>
          <p:cNvSpPr txBox="1">
            <a:spLocks noChangeArrowheads="1"/>
          </p:cNvSpPr>
          <p:nvPr/>
        </p:nvSpPr>
        <p:spPr bwMode="auto">
          <a:xfrm>
            <a:off x="400050" y="1238250"/>
            <a:ext cx="8191500" cy="1019175"/>
          </a:xfrm>
          <a:prstGeom prst="rect">
            <a:avLst/>
          </a:prstGeom>
          <a:noFill/>
          <a:ln w="9525">
            <a:noFill/>
            <a:miter lim="800000"/>
          </a:ln>
        </p:spPr>
        <p:txBody>
          <a:bodyPr vert="horz" wrap="square" lIns="91440" tIns="45720" rIns="91440" bIns="45720" numCol="1" anchor="t" anchorCtr="0" compatLnSpc="1"/>
          <a:lstStyle/>
          <a:p>
            <a:pPr marL="342900" indent="-342900" eaLnBrk="0" hangingPunct="0">
              <a:lnSpc>
                <a:spcPts val="4000"/>
              </a:lnSpc>
              <a:spcBef>
                <a:spcPct val="20000"/>
              </a:spcBef>
              <a:buClr>
                <a:schemeClr val="folHlink"/>
              </a:buClr>
              <a:buSzPct val="60000"/>
              <a:buFont typeface="Wingdings" panose="05000000000000000000" pitchFamily="2" charset="2"/>
              <a:buChar char="n"/>
            </a:pPr>
            <a:r>
              <a:rPr lang="zh-CN" altLang="en-US" sz="2800" kern="0" dirty="0">
                <a:latin typeface="Arial" panose="020B0604020202020204" pitchFamily="34" charset="0"/>
                <a:ea typeface="+mn-ea"/>
              </a:rPr>
              <a:t>特洛伊木马（</a:t>
            </a:r>
            <a:r>
              <a:rPr lang="en-US" altLang="zh-CN" sz="2800" kern="0" dirty="0">
                <a:latin typeface="Arial" panose="020B0604020202020204" pitchFamily="34" charset="0"/>
                <a:ea typeface="+mn-ea"/>
              </a:rPr>
              <a:t>Trojan Horse</a:t>
            </a:r>
            <a:r>
              <a:rPr lang="zh-CN" altLang="en-US" sz="2800" kern="0" dirty="0">
                <a:latin typeface="Arial" panose="020B0604020202020204" pitchFamily="34" charset="0"/>
                <a:ea typeface="+mn-ea"/>
              </a:rPr>
              <a:t>），简称木马，</a:t>
            </a:r>
            <a:r>
              <a:rPr kumimoji="1" lang="zh-CN" altLang="en-US" sz="2800" b="1" i="0" u="none" strike="noStrike" kern="0" cap="none" spc="0" normalizeH="0" baseline="0" noProof="0" dirty="0">
                <a:ln>
                  <a:noFill/>
                </a:ln>
                <a:solidFill>
                  <a:schemeClr val="tx1"/>
                </a:solidFill>
                <a:effectLst/>
                <a:uLnTx/>
                <a:uFillTx/>
                <a:latin typeface="Arial" panose="020B0604020202020204" pitchFamily="34" charset="0"/>
                <a:ea typeface="+mn-ea"/>
                <a:cs typeface="+mn-cs"/>
              </a:rPr>
              <a:t>“一经潜入，后患无穷”</a:t>
            </a:r>
            <a:endParaRPr kumimoji="1" lang="zh-CN" altLang="en-US" sz="2800" b="1" i="0" u="none" strike="noStrike" kern="0" cap="none" spc="0" normalizeH="0" baseline="0" noProof="0" dirty="0">
              <a:ln>
                <a:noFill/>
              </a:ln>
              <a:solidFill>
                <a:schemeClr val="tx1"/>
              </a:solidFill>
              <a:effectLst/>
              <a:uLnTx/>
              <a:uFillTx/>
              <a:latin typeface="+mn-lt"/>
              <a:ea typeface="+mn-ea"/>
              <a:cs typeface="+mn-cs"/>
            </a:endParaRPr>
          </a:p>
        </p:txBody>
      </p:sp>
    </p:spTree>
  </p:cSld>
  <p:clrMapOvr>
    <a:masterClrMapping/>
  </p:clrMapOvr>
  <p:transition>
    <p:wheel spokes="2"/>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229839"/>
                                        </p:tgtEl>
                                        <p:attrNameLst>
                                          <p:attrName>style.visibility</p:attrName>
                                        </p:attrNameLst>
                                      </p:cBhvr>
                                      <p:to>
                                        <p:strVal val="visible"/>
                                      </p:to>
                                    </p:set>
                                    <p:animEffect transition="in" filter="blinds(horizontal)">
                                      <p:cBhvr>
                                        <p:cTn id="7" dur="500"/>
                                        <p:tgtEl>
                                          <p:spTgt spid="1229839"/>
                                        </p:tgtEl>
                                      </p:cBhvr>
                                    </p:animEffect>
                                  </p:childTnLst>
                                </p:cTn>
                              </p:par>
                            </p:childTnLst>
                          </p:cTn>
                        </p:par>
                      </p:childTnLst>
                    </p:cTn>
                  </p:par>
                  <p:par>
                    <p:cTn id="8" fill="hold">
                      <p:stCondLst>
                        <p:cond delay="indefinite"/>
                      </p:stCondLst>
                      <p:childTnLst>
                        <p:par>
                          <p:cTn id="9" fill="hold">
                            <p:stCondLst>
                              <p:cond delay="0"/>
                            </p:stCondLst>
                            <p:childTnLst>
                              <p:par>
                                <p:cTn id="10" presetID="0" presetClass="path" presetSubtype="0" accel="50000" decel="50000" fill="hold" nodeType="clickEffect">
                                  <p:stCondLst>
                                    <p:cond delay="0"/>
                                  </p:stCondLst>
                                  <p:childTnLst>
                                    <p:animMotion origin="layout" path="M -5.55556E-7 -4.81481E-6 L 0.41632 -0.00185 " pathEditMode="relative" rAng="0" ptsTypes="AA">
                                      <p:cBhvr>
                                        <p:cTn id="11" dur="2000" fill="hold"/>
                                        <p:tgtEl>
                                          <p:spTgt spid="2"/>
                                        </p:tgtEl>
                                        <p:attrNameLst>
                                          <p:attrName>ppt_x</p:attrName>
                                          <p:attrName>ppt_y</p:attrName>
                                        </p:attrNameLst>
                                      </p:cBhvr>
                                      <p:rCtr x="208" y="-1"/>
                                    </p:animMotion>
                                  </p:childTnLst>
                                </p:cTn>
                              </p:par>
                            </p:childTnLst>
                          </p:cTn>
                        </p:par>
                      </p:childTnLst>
                    </p:cTn>
                  </p:par>
                  <p:par>
                    <p:cTn id="12" fill="hold">
                      <p:stCondLst>
                        <p:cond delay="indefinite"/>
                      </p:stCondLst>
                      <p:childTnLst>
                        <p:par>
                          <p:cTn id="13" fill="hold">
                            <p:stCondLst>
                              <p:cond delay="0"/>
                            </p:stCondLst>
                            <p:childTnLst>
                              <p:par>
                                <p:cTn id="14" presetID="3" presetClass="exit" presetSubtype="10" fill="hold" grpId="1" nodeType="clickEffect">
                                  <p:stCondLst>
                                    <p:cond delay="0"/>
                                  </p:stCondLst>
                                  <p:childTnLst>
                                    <p:animEffect transition="out" filter="blinds(horizontal)">
                                      <p:cBhvr>
                                        <p:cTn id="15" dur="500"/>
                                        <p:tgtEl>
                                          <p:spTgt spid="1229839"/>
                                        </p:tgtEl>
                                      </p:cBhvr>
                                    </p:animEffect>
                                    <p:set>
                                      <p:cBhvr>
                                        <p:cTn id="16" dur="1" fill="hold">
                                          <p:stCondLst>
                                            <p:cond delay="499"/>
                                          </p:stCondLst>
                                        </p:cTn>
                                        <p:tgtEl>
                                          <p:spTgt spid="1229839"/>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grpId="0" nodeType="clickEffect">
                                  <p:stCondLst>
                                    <p:cond delay="0"/>
                                  </p:stCondLst>
                                  <p:childTnLst>
                                    <p:set>
                                      <p:cBhvr>
                                        <p:cTn id="20" dur="1" fill="hold">
                                          <p:stCondLst>
                                            <p:cond delay="0"/>
                                          </p:stCondLst>
                                        </p:cTn>
                                        <p:tgtEl>
                                          <p:spTgt spid="1229834"/>
                                        </p:tgtEl>
                                        <p:attrNameLst>
                                          <p:attrName>style.visibility</p:attrName>
                                        </p:attrNameLst>
                                      </p:cBhvr>
                                      <p:to>
                                        <p:strVal val="visible"/>
                                      </p:to>
                                    </p:set>
                                    <p:animEffect transition="in" filter="blinds(horizontal)">
                                      <p:cBhvr>
                                        <p:cTn id="21" dur="500"/>
                                        <p:tgtEl>
                                          <p:spTgt spid="1229834"/>
                                        </p:tgtEl>
                                      </p:cBhvr>
                                    </p:animEffect>
                                  </p:childTnLst>
                                </p:cTn>
                              </p:par>
                            </p:childTnLst>
                          </p:cTn>
                        </p:par>
                      </p:childTnLst>
                    </p:cTn>
                  </p:par>
                  <p:par>
                    <p:cTn id="22" fill="hold">
                      <p:stCondLst>
                        <p:cond delay="indefinite"/>
                      </p:stCondLst>
                      <p:childTnLst>
                        <p:par>
                          <p:cTn id="23" fill="hold">
                            <p:stCondLst>
                              <p:cond delay="0"/>
                            </p:stCondLst>
                            <p:childTnLst>
                              <p:par>
                                <p:cTn id="24" presetID="63" presetClass="path" presetSubtype="0" accel="50000" decel="50000" fill="hold" nodeType="clickEffect">
                                  <p:stCondLst>
                                    <p:cond delay="0"/>
                                  </p:stCondLst>
                                  <p:childTnLst>
                                    <p:animMotion origin="layout" path="M -1.11111E-6 2.77457E-6 L 0.57517 2.77457E-6 " pathEditMode="relative" rAng="0" ptsTypes="AA">
                                      <p:cBhvr>
                                        <p:cTn id="25" dur="2000" fill="hold"/>
                                        <p:tgtEl>
                                          <p:spTgt spid="3"/>
                                        </p:tgtEl>
                                        <p:attrNameLst>
                                          <p:attrName>ppt_x</p:attrName>
                                          <p:attrName>ppt_y</p:attrName>
                                        </p:attrNameLst>
                                      </p:cBhvr>
                                      <p:rCtr x="28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834" grpId="0" animBg="1"/>
      <p:bldP spid="1229839" grpId="0" animBg="1"/>
      <p:bldP spid="1229839" grpId="1"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9" name="Rectangle 2"/>
          <p:cNvSpPr>
            <a:spLocks noGrp="1" noChangeArrowheads="1"/>
          </p:cNvSpPr>
          <p:nvPr>
            <p:ph type="title"/>
          </p:nvPr>
        </p:nvSpPr>
        <p:spPr/>
        <p:txBody>
          <a:bodyPr/>
          <a:lstStyle/>
          <a:p>
            <a:pPr eaLnBrk="1" hangingPunct="1"/>
            <a:r>
              <a:rPr lang="zh-CN" altLang="en-US" sz="3400" dirty="0"/>
              <a:t>例一</a:t>
            </a:r>
          </a:p>
        </p:txBody>
      </p:sp>
      <p:sp>
        <p:nvSpPr>
          <p:cNvPr id="57350" name="Rectangle 3"/>
          <p:cNvSpPr>
            <a:spLocks noGrp="1" noChangeArrowheads="1"/>
          </p:cNvSpPr>
          <p:nvPr>
            <p:ph type="body" idx="1"/>
          </p:nvPr>
        </p:nvSpPr>
        <p:spPr>
          <a:xfrm>
            <a:off x="560388" y="1497013"/>
            <a:ext cx="7920037" cy="4608512"/>
          </a:xfrm>
        </p:spPr>
        <p:txBody>
          <a:bodyPr/>
          <a:lstStyle/>
          <a:p>
            <a:pPr eaLnBrk="1" hangingPunct="1">
              <a:lnSpc>
                <a:spcPct val="90000"/>
              </a:lnSpc>
            </a:pPr>
            <a:endParaRPr lang="zh-CN" altLang="en-US" sz="3200" dirty="0"/>
          </a:p>
        </p:txBody>
      </p:sp>
      <p:pic>
        <p:nvPicPr>
          <p:cNvPr id="183298" name="Picture 2"/>
          <p:cNvPicPr>
            <a:picLocks noChangeAspect="1" noChangeArrowheads="1"/>
          </p:cNvPicPr>
          <p:nvPr/>
        </p:nvPicPr>
        <p:blipFill>
          <a:blip r:embed="rId3" cstate="print"/>
          <a:srcRect/>
          <a:stretch>
            <a:fillRect/>
          </a:stretch>
        </p:blipFill>
        <p:spPr bwMode="auto">
          <a:xfrm>
            <a:off x="574421" y="1247776"/>
            <a:ext cx="8131429" cy="5091429"/>
          </a:xfrm>
          <a:prstGeom prst="rect">
            <a:avLst/>
          </a:prstGeom>
          <a:noFill/>
          <a:ln w="9525">
            <a:noFill/>
            <a:miter lim="800000"/>
            <a:headEnd/>
            <a:tailEnd/>
          </a:ln>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endParaRPr lang="zh-CN" altLang="en-US"/>
          </a:p>
        </p:txBody>
      </p:sp>
      <p:sp>
        <p:nvSpPr>
          <p:cNvPr id="3" name="标题 2"/>
          <p:cNvSpPr>
            <a:spLocks noGrp="1"/>
          </p:cNvSpPr>
          <p:nvPr>
            <p:ph type="title"/>
          </p:nvPr>
        </p:nvSpPr>
        <p:spPr/>
        <p:txBody>
          <a:bodyPr/>
          <a:lstStyle/>
          <a:p>
            <a:r>
              <a:rPr lang="zh-CN" altLang="en-US" dirty="0"/>
              <a:t>例二（</a:t>
            </a:r>
            <a:r>
              <a:rPr lang="en-US" altLang="zh-CN" dirty="0"/>
              <a:t>1/3)</a:t>
            </a:r>
            <a:endParaRPr lang="zh-CN" altLang="en-US" dirty="0"/>
          </a:p>
        </p:txBody>
      </p:sp>
      <p:pic>
        <p:nvPicPr>
          <p:cNvPr id="184323" name="Picture 3"/>
          <p:cNvPicPr>
            <a:picLocks noChangeAspect="1" noChangeArrowheads="1"/>
          </p:cNvPicPr>
          <p:nvPr/>
        </p:nvPicPr>
        <p:blipFill>
          <a:blip r:embed="rId3" cstate="print"/>
          <a:srcRect/>
          <a:stretch>
            <a:fillRect/>
          </a:stretch>
        </p:blipFill>
        <p:spPr bwMode="auto">
          <a:xfrm>
            <a:off x="590550" y="1438276"/>
            <a:ext cx="7984128" cy="4634921"/>
          </a:xfrm>
          <a:prstGeom prst="rect">
            <a:avLst/>
          </a:prstGeom>
          <a:noFill/>
          <a:ln w="9525">
            <a:noFill/>
            <a:miter lim="800000"/>
            <a:headEnd/>
            <a:tailEnd/>
          </a:ln>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endParaRPr lang="zh-CN" altLang="en-US"/>
          </a:p>
        </p:txBody>
      </p:sp>
      <p:sp>
        <p:nvSpPr>
          <p:cNvPr id="3" name="标题 2"/>
          <p:cNvSpPr>
            <a:spLocks noGrp="1"/>
          </p:cNvSpPr>
          <p:nvPr>
            <p:ph type="title"/>
          </p:nvPr>
        </p:nvSpPr>
        <p:spPr/>
        <p:txBody>
          <a:bodyPr/>
          <a:lstStyle/>
          <a:p>
            <a:r>
              <a:rPr lang="zh-CN" altLang="en-US" dirty="0"/>
              <a:t>例二（</a:t>
            </a:r>
            <a:r>
              <a:rPr lang="en-US" altLang="zh-CN" dirty="0"/>
              <a:t>2/3)</a:t>
            </a:r>
            <a:endParaRPr lang="zh-CN" altLang="en-US" dirty="0"/>
          </a:p>
        </p:txBody>
      </p:sp>
      <p:pic>
        <p:nvPicPr>
          <p:cNvPr id="186370" name="Picture 2"/>
          <p:cNvPicPr>
            <a:picLocks noChangeAspect="1" noChangeArrowheads="1"/>
          </p:cNvPicPr>
          <p:nvPr/>
        </p:nvPicPr>
        <p:blipFill>
          <a:blip r:embed="rId3" cstate="print"/>
          <a:srcRect/>
          <a:stretch>
            <a:fillRect/>
          </a:stretch>
        </p:blipFill>
        <p:spPr bwMode="auto">
          <a:xfrm>
            <a:off x="407024" y="1438275"/>
            <a:ext cx="8489326" cy="4807619"/>
          </a:xfrm>
          <a:prstGeom prst="rect">
            <a:avLst/>
          </a:prstGeom>
          <a:noFill/>
          <a:ln w="9525">
            <a:noFill/>
            <a:miter lim="800000"/>
            <a:headEnd/>
            <a:tailEnd/>
          </a:ln>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endParaRPr lang="zh-CN" altLang="en-US"/>
          </a:p>
        </p:txBody>
      </p:sp>
      <p:sp>
        <p:nvSpPr>
          <p:cNvPr id="3" name="标题 2"/>
          <p:cNvSpPr>
            <a:spLocks noGrp="1"/>
          </p:cNvSpPr>
          <p:nvPr>
            <p:ph type="title"/>
          </p:nvPr>
        </p:nvSpPr>
        <p:spPr/>
        <p:txBody>
          <a:bodyPr/>
          <a:lstStyle/>
          <a:p>
            <a:r>
              <a:rPr lang="zh-CN" altLang="en-US" dirty="0"/>
              <a:t>例二（</a:t>
            </a:r>
            <a:r>
              <a:rPr lang="en-US" altLang="zh-CN" dirty="0"/>
              <a:t>3/3)</a:t>
            </a:r>
            <a:endParaRPr lang="zh-CN" altLang="en-US" dirty="0"/>
          </a:p>
        </p:txBody>
      </p:sp>
      <p:pic>
        <p:nvPicPr>
          <p:cNvPr id="185346" name="Picture 2"/>
          <p:cNvPicPr>
            <a:picLocks noChangeAspect="1" noChangeArrowheads="1"/>
          </p:cNvPicPr>
          <p:nvPr/>
        </p:nvPicPr>
        <p:blipFill>
          <a:blip r:embed="rId3" cstate="print"/>
          <a:srcRect/>
          <a:stretch>
            <a:fillRect/>
          </a:stretch>
        </p:blipFill>
        <p:spPr bwMode="auto">
          <a:xfrm>
            <a:off x="952500" y="1447800"/>
            <a:ext cx="7342858" cy="4173334"/>
          </a:xfrm>
          <a:prstGeom prst="rect">
            <a:avLst/>
          </a:prstGeom>
          <a:noFill/>
          <a:ln w="9525">
            <a:noFill/>
            <a:miter lim="800000"/>
            <a:headEnd/>
            <a:tailEnd/>
          </a:ln>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658813" y="1401763"/>
            <a:ext cx="7772400" cy="4114800"/>
          </a:xfrm>
        </p:spPr>
        <p:txBody>
          <a:bodyPr/>
          <a:lstStyle/>
          <a:p>
            <a:endParaRPr lang="zh-CN" altLang="en-US" dirty="0"/>
          </a:p>
        </p:txBody>
      </p:sp>
      <p:sp>
        <p:nvSpPr>
          <p:cNvPr id="3" name="标题 2"/>
          <p:cNvSpPr>
            <a:spLocks noGrp="1"/>
          </p:cNvSpPr>
          <p:nvPr>
            <p:ph type="title"/>
          </p:nvPr>
        </p:nvSpPr>
        <p:spPr/>
        <p:txBody>
          <a:bodyPr/>
          <a:lstStyle/>
          <a:p>
            <a:r>
              <a:rPr lang="zh-CN" altLang="en-US" dirty="0"/>
              <a:t>例三</a:t>
            </a:r>
          </a:p>
        </p:txBody>
      </p:sp>
      <p:pic>
        <p:nvPicPr>
          <p:cNvPr id="1027" name="Picture 3"/>
          <p:cNvPicPr>
            <a:picLocks noChangeAspect="1" noChangeArrowheads="1"/>
          </p:cNvPicPr>
          <p:nvPr/>
        </p:nvPicPr>
        <p:blipFill>
          <a:blip r:embed="rId3" cstate="print"/>
          <a:srcRect/>
          <a:stretch>
            <a:fillRect/>
          </a:stretch>
        </p:blipFill>
        <p:spPr bwMode="auto">
          <a:xfrm>
            <a:off x="709613" y="1762125"/>
            <a:ext cx="7800975" cy="3752850"/>
          </a:xfrm>
          <a:prstGeom prst="rect">
            <a:avLst/>
          </a:prstGeom>
          <a:noFill/>
          <a:ln w="9525">
            <a:noFill/>
            <a:miter lim="800000"/>
            <a:headEnd/>
            <a:tailEnd/>
          </a:ln>
        </p:spPr>
      </p:pic>
      <p:pic>
        <p:nvPicPr>
          <p:cNvPr id="1028" name="Picture 4"/>
          <p:cNvPicPr>
            <a:picLocks noChangeAspect="1" noChangeArrowheads="1"/>
          </p:cNvPicPr>
          <p:nvPr/>
        </p:nvPicPr>
        <p:blipFill>
          <a:blip r:embed="rId4" cstate="print"/>
          <a:srcRect/>
          <a:stretch>
            <a:fillRect/>
          </a:stretch>
        </p:blipFill>
        <p:spPr bwMode="auto">
          <a:xfrm>
            <a:off x="1100138" y="1176338"/>
            <a:ext cx="6918008" cy="4586288"/>
          </a:xfrm>
          <a:prstGeom prst="rect">
            <a:avLst/>
          </a:prstGeom>
          <a:noFill/>
          <a:ln w="9525">
            <a:noFill/>
            <a:miter lim="800000"/>
            <a:headEnd/>
            <a:tailEnd/>
          </a:ln>
        </p:spPr>
      </p:pic>
      <p:pic>
        <p:nvPicPr>
          <p:cNvPr id="1029" name="Picture 5"/>
          <p:cNvPicPr>
            <a:picLocks noChangeAspect="1" noChangeArrowheads="1"/>
          </p:cNvPicPr>
          <p:nvPr/>
        </p:nvPicPr>
        <p:blipFill>
          <a:blip r:embed="rId5" cstate="print"/>
          <a:srcRect/>
          <a:stretch>
            <a:fillRect/>
          </a:stretch>
        </p:blipFill>
        <p:spPr bwMode="auto">
          <a:xfrm>
            <a:off x="985838" y="5781676"/>
            <a:ext cx="7003733" cy="73723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nodeType="withEffect">
                                  <p:stCondLst>
                                    <p:cond delay="0"/>
                                  </p:stCondLst>
                                  <p:childTnLst>
                                    <p:set>
                                      <p:cBhvr>
                                        <p:cTn id="6" dur="1" fill="hold">
                                          <p:stCondLst>
                                            <p:cond delay="0"/>
                                          </p:stCondLst>
                                        </p:cTn>
                                        <p:tgtEl>
                                          <p:spTgt spid="1027"/>
                                        </p:tgtEl>
                                        <p:attrNameLst>
                                          <p:attrName>style.visibility</p:attrName>
                                        </p:attrNameLst>
                                      </p:cBhvr>
                                      <p:to>
                                        <p:strVal val="visible"/>
                                      </p:to>
                                    </p:set>
                                    <p:anim calcmode="lin" valueType="num">
                                      <p:cBhvr>
                                        <p:cTn id="7" dur="1000" fill="hold"/>
                                        <p:tgtEl>
                                          <p:spTgt spid="1027"/>
                                        </p:tgtEl>
                                        <p:attrNameLst>
                                          <p:attrName>ppt_w</p:attrName>
                                        </p:attrNameLst>
                                      </p:cBhvr>
                                      <p:tavLst>
                                        <p:tav tm="0">
                                          <p:val>
                                            <p:strVal val="#ppt_w*0.70"/>
                                          </p:val>
                                        </p:tav>
                                        <p:tav tm="100000">
                                          <p:val>
                                            <p:strVal val="#ppt_w"/>
                                          </p:val>
                                        </p:tav>
                                      </p:tavLst>
                                    </p:anim>
                                    <p:anim calcmode="lin" valueType="num">
                                      <p:cBhvr>
                                        <p:cTn id="8" dur="1000" fill="hold"/>
                                        <p:tgtEl>
                                          <p:spTgt spid="1027"/>
                                        </p:tgtEl>
                                        <p:attrNameLst>
                                          <p:attrName>ppt_h</p:attrName>
                                        </p:attrNameLst>
                                      </p:cBhvr>
                                      <p:tavLst>
                                        <p:tav tm="0">
                                          <p:val>
                                            <p:strVal val="#ppt_h"/>
                                          </p:val>
                                        </p:tav>
                                        <p:tav tm="100000">
                                          <p:val>
                                            <p:strVal val="#ppt_h"/>
                                          </p:val>
                                        </p:tav>
                                      </p:tavLst>
                                    </p:anim>
                                    <p:animEffect transition="in" filter="fade">
                                      <p:cBhvr>
                                        <p:cTn id="9" dur="1000"/>
                                        <p:tgtEl>
                                          <p:spTgt spid="1027"/>
                                        </p:tgtEl>
                                      </p:cBhvr>
                                    </p:animEffect>
                                  </p:childTnLst>
                                  <p:subTnLst>
                                    <p:set>
                                      <p:cBhvr override="childStyle">
                                        <p:cTn dur="1" fill="hold" display="0" masterRel="nextClick" afterEffect="1"/>
                                        <p:tgtEl>
                                          <p:spTgt spid="1027"/>
                                        </p:tgtEl>
                                        <p:attrNameLst>
                                          <p:attrName>style.visibility</p:attrName>
                                        </p:attrNameLst>
                                      </p:cBhvr>
                                      <p:to>
                                        <p:strVal val="hidden"/>
                                      </p:to>
                                    </p:set>
                                  </p:subTnLst>
                                </p:cTn>
                              </p:par>
                            </p:childTnLst>
                          </p:cTn>
                        </p:par>
                      </p:childTnLst>
                    </p:cTn>
                  </p:par>
                  <p:par>
                    <p:cTn id="10" fill="hold">
                      <p:stCondLst>
                        <p:cond delay="indefinite"/>
                      </p:stCondLst>
                      <p:childTnLst>
                        <p:par>
                          <p:cTn id="11" fill="hold">
                            <p:stCondLst>
                              <p:cond delay="0"/>
                            </p:stCondLst>
                            <p:childTnLst>
                              <p:par>
                                <p:cTn id="12" presetID="55" presetClass="entr" presetSubtype="0" fill="hold" nodeType="clickEffect">
                                  <p:stCondLst>
                                    <p:cond delay="0"/>
                                  </p:stCondLst>
                                  <p:childTnLst>
                                    <p:set>
                                      <p:cBhvr>
                                        <p:cTn id="13" dur="1" fill="hold">
                                          <p:stCondLst>
                                            <p:cond delay="0"/>
                                          </p:stCondLst>
                                        </p:cTn>
                                        <p:tgtEl>
                                          <p:spTgt spid="1028"/>
                                        </p:tgtEl>
                                        <p:attrNameLst>
                                          <p:attrName>style.visibility</p:attrName>
                                        </p:attrNameLst>
                                      </p:cBhvr>
                                      <p:to>
                                        <p:strVal val="visible"/>
                                      </p:to>
                                    </p:set>
                                    <p:anim calcmode="lin" valueType="num">
                                      <p:cBhvr>
                                        <p:cTn id="14" dur="1000" fill="hold"/>
                                        <p:tgtEl>
                                          <p:spTgt spid="1028"/>
                                        </p:tgtEl>
                                        <p:attrNameLst>
                                          <p:attrName>ppt_w</p:attrName>
                                        </p:attrNameLst>
                                      </p:cBhvr>
                                      <p:tavLst>
                                        <p:tav tm="0">
                                          <p:val>
                                            <p:strVal val="#ppt_w*0.70"/>
                                          </p:val>
                                        </p:tav>
                                        <p:tav tm="100000">
                                          <p:val>
                                            <p:strVal val="#ppt_w"/>
                                          </p:val>
                                        </p:tav>
                                      </p:tavLst>
                                    </p:anim>
                                    <p:anim calcmode="lin" valueType="num">
                                      <p:cBhvr>
                                        <p:cTn id="15" dur="1000" fill="hold"/>
                                        <p:tgtEl>
                                          <p:spTgt spid="1028"/>
                                        </p:tgtEl>
                                        <p:attrNameLst>
                                          <p:attrName>ppt_h</p:attrName>
                                        </p:attrNameLst>
                                      </p:cBhvr>
                                      <p:tavLst>
                                        <p:tav tm="0">
                                          <p:val>
                                            <p:strVal val="#ppt_h"/>
                                          </p:val>
                                        </p:tav>
                                        <p:tav tm="100000">
                                          <p:val>
                                            <p:strVal val="#ppt_h"/>
                                          </p:val>
                                        </p:tav>
                                      </p:tavLst>
                                    </p:anim>
                                    <p:animEffect transition="in" filter="fade">
                                      <p:cBhvr>
                                        <p:cTn id="16" dur="1000"/>
                                        <p:tgtEl>
                                          <p:spTgt spid="1028"/>
                                        </p:tgtEl>
                                      </p:cBhvr>
                                    </p:animEffect>
                                  </p:childTnLst>
                                </p:cTn>
                              </p:par>
                              <p:par>
                                <p:cTn id="17" presetID="55" presetClass="entr" presetSubtype="0" fill="hold" nodeType="withEffect">
                                  <p:stCondLst>
                                    <p:cond delay="0"/>
                                  </p:stCondLst>
                                  <p:childTnLst>
                                    <p:set>
                                      <p:cBhvr>
                                        <p:cTn id="18" dur="1" fill="hold">
                                          <p:stCondLst>
                                            <p:cond delay="0"/>
                                          </p:stCondLst>
                                        </p:cTn>
                                        <p:tgtEl>
                                          <p:spTgt spid="1029"/>
                                        </p:tgtEl>
                                        <p:attrNameLst>
                                          <p:attrName>style.visibility</p:attrName>
                                        </p:attrNameLst>
                                      </p:cBhvr>
                                      <p:to>
                                        <p:strVal val="visible"/>
                                      </p:to>
                                    </p:set>
                                    <p:anim calcmode="lin" valueType="num">
                                      <p:cBhvr>
                                        <p:cTn id="19" dur="1000" fill="hold"/>
                                        <p:tgtEl>
                                          <p:spTgt spid="1029"/>
                                        </p:tgtEl>
                                        <p:attrNameLst>
                                          <p:attrName>ppt_w</p:attrName>
                                        </p:attrNameLst>
                                      </p:cBhvr>
                                      <p:tavLst>
                                        <p:tav tm="0">
                                          <p:val>
                                            <p:strVal val="#ppt_w*0.70"/>
                                          </p:val>
                                        </p:tav>
                                        <p:tav tm="100000">
                                          <p:val>
                                            <p:strVal val="#ppt_w"/>
                                          </p:val>
                                        </p:tav>
                                      </p:tavLst>
                                    </p:anim>
                                    <p:anim calcmode="lin" valueType="num">
                                      <p:cBhvr>
                                        <p:cTn id="20" dur="1000" fill="hold"/>
                                        <p:tgtEl>
                                          <p:spTgt spid="1029"/>
                                        </p:tgtEl>
                                        <p:attrNameLst>
                                          <p:attrName>ppt_h</p:attrName>
                                        </p:attrNameLst>
                                      </p:cBhvr>
                                      <p:tavLst>
                                        <p:tav tm="0">
                                          <p:val>
                                            <p:strVal val="#ppt_h"/>
                                          </p:val>
                                        </p:tav>
                                        <p:tav tm="100000">
                                          <p:val>
                                            <p:strVal val="#ppt_h"/>
                                          </p:val>
                                        </p:tav>
                                      </p:tavLst>
                                    </p:anim>
                                    <p:animEffect transition="in" filter="fade">
                                      <p:cBhvr>
                                        <p:cTn id="21" dur="1000"/>
                                        <p:tgtEl>
                                          <p:spTgt spid="10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301" name="Rectangle 2"/>
          <p:cNvSpPr>
            <a:spLocks noGrp="1" noChangeArrowheads="1"/>
          </p:cNvSpPr>
          <p:nvPr>
            <p:ph type="title"/>
          </p:nvPr>
        </p:nvSpPr>
        <p:spPr/>
        <p:txBody>
          <a:bodyPr/>
          <a:lstStyle/>
          <a:p>
            <a:pPr eaLnBrk="1" hangingPunct="1"/>
            <a:r>
              <a:rPr lang="zh-CN" altLang="en-US" dirty="0"/>
              <a:t>网络下载植入</a:t>
            </a:r>
          </a:p>
        </p:txBody>
      </p:sp>
      <p:sp>
        <p:nvSpPr>
          <p:cNvPr id="55302" name="Rectangle 3"/>
          <p:cNvSpPr>
            <a:spLocks noGrp="1" noChangeArrowheads="1"/>
          </p:cNvSpPr>
          <p:nvPr>
            <p:ph type="body" idx="1"/>
          </p:nvPr>
        </p:nvSpPr>
        <p:spPr>
          <a:xfrm>
            <a:off x="582613" y="1306513"/>
            <a:ext cx="7772400" cy="4779962"/>
          </a:xfrm>
        </p:spPr>
        <p:txBody>
          <a:bodyPr/>
          <a:lstStyle/>
          <a:p>
            <a:pPr eaLnBrk="1" hangingPunct="1">
              <a:lnSpc>
                <a:spcPct val="150000"/>
              </a:lnSpc>
            </a:pPr>
            <a:r>
              <a:rPr lang="zh-CN" altLang="en-US" sz="2800" dirty="0"/>
              <a:t>一些非正规的网站以提供软件下载为名，将木马程序伪装成用户所希望的其它软件，当用户下载安装时，实际上所安装的是木马程序。</a:t>
            </a:r>
          </a:p>
          <a:p>
            <a:pPr eaLnBrk="1" hangingPunct="1">
              <a:lnSpc>
                <a:spcPct val="150000"/>
              </a:lnSpc>
            </a:pPr>
            <a:endParaRPr lang="zh-CN" altLang="en-US" sz="2800" dirty="0"/>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标题 1"/>
          <p:cNvSpPr>
            <a:spLocks noGrp="1"/>
          </p:cNvSpPr>
          <p:nvPr>
            <p:ph type="title"/>
          </p:nvPr>
        </p:nvSpPr>
        <p:spPr/>
        <p:txBody>
          <a:bodyPr/>
          <a:lstStyle/>
          <a:p>
            <a:pPr eaLnBrk="1" hangingPunct="1"/>
            <a:r>
              <a:rPr lang="zh-CN" altLang="en-US" dirty="0"/>
              <a:t>利用即时通工具植入</a:t>
            </a:r>
          </a:p>
        </p:txBody>
      </p:sp>
      <p:sp>
        <p:nvSpPr>
          <p:cNvPr id="59395" name="内容占位符 2"/>
          <p:cNvSpPr>
            <a:spLocks noGrp="1"/>
          </p:cNvSpPr>
          <p:nvPr>
            <p:ph idx="1"/>
          </p:nvPr>
        </p:nvSpPr>
        <p:spPr>
          <a:xfrm>
            <a:off x="439738" y="1392238"/>
            <a:ext cx="7772400" cy="4608512"/>
          </a:xfrm>
        </p:spPr>
        <p:txBody>
          <a:bodyPr/>
          <a:lstStyle/>
          <a:p>
            <a:pPr eaLnBrk="1" hangingPunct="1">
              <a:lnSpc>
                <a:spcPts val="4500"/>
              </a:lnSpc>
            </a:pPr>
            <a:r>
              <a:rPr lang="zh-CN" altLang="en-US" dirty="0"/>
              <a:t>即时通工具有文件传输功能，所以现在也有很多木马通过它传播。</a:t>
            </a:r>
            <a:endParaRPr lang="en-US" altLang="zh-CN" dirty="0"/>
          </a:p>
          <a:p>
            <a:pPr lvl="1" eaLnBrk="1" hangingPunct="1">
              <a:lnSpc>
                <a:spcPts val="4500"/>
              </a:lnSpc>
            </a:pPr>
            <a:r>
              <a:rPr lang="zh-CN" altLang="en-US" dirty="0"/>
              <a:t>恶意破坏者通常把木马服务器程序通过合并软件和其他的可执行文件绑在一起，然后骗你说是一个好玩的东东或者是漂亮</a:t>
            </a:r>
            <a:r>
              <a:rPr lang="en-US" altLang="zh-CN" dirty="0"/>
              <a:t>MM</a:t>
            </a:r>
            <a:r>
              <a:rPr lang="zh-CN" altLang="en-US" dirty="0"/>
              <a:t>的照片，你接受后运行的话，你就成了木马的牺牲品了。</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标题 1"/>
          <p:cNvSpPr>
            <a:spLocks noGrp="1"/>
          </p:cNvSpPr>
          <p:nvPr>
            <p:ph type="title"/>
          </p:nvPr>
        </p:nvSpPr>
        <p:spPr/>
        <p:txBody>
          <a:bodyPr/>
          <a:lstStyle/>
          <a:p>
            <a:r>
              <a:rPr lang="zh-CN" altLang="en-US"/>
              <a:t>与其它程序捆绑</a:t>
            </a:r>
          </a:p>
        </p:txBody>
      </p:sp>
      <p:sp>
        <p:nvSpPr>
          <p:cNvPr id="60419" name="内容占位符 2"/>
          <p:cNvSpPr>
            <a:spLocks noGrp="1"/>
          </p:cNvSpPr>
          <p:nvPr>
            <p:ph idx="1"/>
          </p:nvPr>
        </p:nvSpPr>
        <p:spPr>
          <a:xfrm>
            <a:off x="601663" y="1325562"/>
            <a:ext cx="7772400" cy="4579937"/>
          </a:xfrm>
        </p:spPr>
        <p:txBody>
          <a:bodyPr/>
          <a:lstStyle/>
          <a:p>
            <a:pPr>
              <a:lnSpc>
                <a:spcPct val="150000"/>
              </a:lnSpc>
            </a:pPr>
            <a:r>
              <a:rPr lang="zh-CN" altLang="en-US" dirty="0"/>
              <a:t>将木马与其它软件捆绑，用户在下载安装其它软件时就不自觉地也安装了木马，这种情况下用户很难察觉。</a:t>
            </a:r>
          </a:p>
          <a:p>
            <a:pPr>
              <a:lnSpc>
                <a:spcPct val="150000"/>
              </a:lnSpc>
            </a:pPr>
            <a:r>
              <a:rPr lang="zh-CN" altLang="en-US" dirty="0"/>
              <a:t>攻击者还可以在</a:t>
            </a:r>
            <a:r>
              <a:rPr lang="en-US" altLang="zh-CN" dirty="0"/>
              <a:t>.doc</a:t>
            </a:r>
            <a:r>
              <a:rPr lang="zh-CN" altLang="en-US" dirty="0"/>
              <a:t>、</a:t>
            </a:r>
            <a:r>
              <a:rPr lang="en-US" altLang="zh-CN" dirty="0"/>
              <a:t>.</a:t>
            </a:r>
            <a:r>
              <a:rPr lang="en-US" altLang="zh-CN" dirty="0" err="1"/>
              <a:t>ppt</a:t>
            </a:r>
            <a:r>
              <a:rPr lang="zh-CN" altLang="en-US" dirty="0"/>
              <a:t>、</a:t>
            </a:r>
            <a:r>
              <a:rPr lang="en-US" altLang="zh-CN" dirty="0"/>
              <a:t>.</a:t>
            </a:r>
            <a:r>
              <a:rPr lang="en-US" altLang="zh-CN" dirty="0" err="1"/>
              <a:t>rar</a:t>
            </a:r>
            <a:r>
              <a:rPr lang="zh-CN" altLang="en-US" dirty="0"/>
              <a:t>、</a:t>
            </a:r>
            <a:r>
              <a:rPr lang="en-US" altLang="zh-CN" dirty="0"/>
              <a:t>.zip</a:t>
            </a:r>
            <a:r>
              <a:rPr lang="zh-CN" altLang="en-US" dirty="0"/>
              <a:t>、</a:t>
            </a:r>
            <a:r>
              <a:rPr lang="en-US" altLang="zh-CN" dirty="0"/>
              <a:t>.mpg</a:t>
            </a:r>
            <a:r>
              <a:rPr lang="zh-CN" altLang="en-US" dirty="0"/>
              <a:t>、</a:t>
            </a:r>
            <a:r>
              <a:rPr lang="en-US" altLang="zh-CN" dirty="0"/>
              <a:t>.</a:t>
            </a:r>
            <a:r>
              <a:rPr lang="en-US" altLang="zh-CN" dirty="0" err="1"/>
              <a:t>pdf</a:t>
            </a:r>
            <a:r>
              <a:rPr lang="zh-CN" altLang="en-US" dirty="0"/>
              <a:t>等文件中插入恶意代码，当用户打开这些文档时，就会被植入木马。</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60419">
                                            <p:txEl>
                                              <p:pRg st="0" end="0"/>
                                            </p:txEl>
                                          </p:spTgt>
                                        </p:tgtEl>
                                        <p:attrNameLst>
                                          <p:attrName>style.visibility</p:attrName>
                                        </p:attrNameLst>
                                      </p:cBhvr>
                                      <p:to>
                                        <p:strVal val="visible"/>
                                      </p:to>
                                    </p:set>
                                    <p:anim calcmode="lin" valueType="num">
                                      <p:cBhvr>
                                        <p:cTn id="7" dur="1000" fill="hold"/>
                                        <p:tgtEl>
                                          <p:spTgt spid="60419">
                                            <p:txEl>
                                              <p:pRg st="0" end="0"/>
                                            </p:txEl>
                                          </p:spTgt>
                                        </p:tgtEl>
                                        <p:attrNameLst>
                                          <p:attrName>ppt_w</p:attrName>
                                        </p:attrNameLst>
                                      </p:cBhvr>
                                      <p:tavLst>
                                        <p:tav tm="0">
                                          <p:val>
                                            <p:strVal val="#ppt_w*0.70"/>
                                          </p:val>
                                        </p:tav>
                                        <p:tav tm="100000">
                                          <p:val>
                                            <p:strVal val="#ppt_w"/>
                                          </p:val>
                                        </p:tav>
                                      </p:tavLst>
                                    </p:anim>
                                    <p:anim calcmode="lin" valueType="num">
                                      <p:cBhvr>
                                        <p:cTn id="8" dur="1000" fill="hold"/>
                                        <p:tgtEl>
                                          <p:spTgt spid="60419">
                                            <p:txEl>
                                              <p:pRg st="0" end="0"/>
                                            </p:txEl>
                                          </p:spTgt>
                                        </p:tgtEl>
                                        <p:attrNameLst>
                                          <p:attrName>ppt_h</p:attrName>
                                        </p:attrNameLst>
                                      </p:cBhvr>
                                      <p:tavLst>
                                        <p:tav tm="0">
                                          <p:val>
                                            <p:strVal val="#ppt_h"/>
                                          </p:val>
                                        </p:tav>
                                        <p:tav tm="100000">
                                          <p:val>
                                            <p:strVal val="#ppt_h"/>
                                          </p:val>
                                        </p:tav>
                                      </p:tavLst>
                                    </p:anim>
                                    <p:animEffect transition="in" filter="fade">
                                      <p:cBhvr>
                                        <p:cTn id="9" dur="1000"/>
                                        <p:tgtEl>
                                          <p:spTgt spid="60419">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grpId="0" nodeType="clickEffect">
                                  <p:stCondLst>
                                    <p:cond delay="0"/>
                                  </p:stCondLst>
                                  <p:childTnLst>
                                    <p:set>
                                      <p:cBhvr>
                                        <p:cTn id="13" dur="1" fill="hold">
                                          <p:stCondLst>
                                            <p:cond delay="0"/>
                                          </p:stCondLst>
                                        </p:cTn>
                                        <p:tgtEl>
                                          <p:spTgt spid="60419">
                                            <p:txEl>
                                              <p:pRg st="1" end="1"/>
                                            </p:txEl>
                                          </p:spTgt>
                                        </p:tgtEl>
                                        <p:attrNameLst>
                                          <p:attrName>style.visibility</p:attrName>
                                        </p:attrNameLst>
                                      </p:cBhvr>
                                      <p:to>
                                        <p:strVal val="visible"/>
                                      </p:to>
                                    </p:set>
                                    <p:anim calcmode="lin" valueType="num">
                                      <p:cBhvr>
                                        <p:cTn id="14" dur="1000" fill="hold"/>
                                        <p:tgtEl>
                                          <p:spTgt spid="60419">
                                            <p:txEl>
                                              <p:pRg st="1" end="1"/>
                                            </p:txEl>
                                          </p:spTgt>
                                        </p:tgtEl>
                                        <p:attrNameLst>
                                          <p:attrName>ppt_w</p:attrName>
                                        </p:attrNameLst>
                                      </p:cBhvr>
                                      <p:tavLst>
                                        <p:tav tm="0">
                                          <p:val>
                                            <p:strVal val="#ppt_w*0.70"/>
                                          </p:val>
                                        </p:tav>
                                        <p:tav tm="100000">
                                          <p:val>
                                            <p:strVal val="#ppt_w"/>
                                          </p:val>
                                        </p:tav>
                                      </p:tavLst>
                                    </p:anim>
                                    <p:anim calcmode="lin" valueType="num">
                                      <p:cBhvr>
                                        <p:cTn id="15" dur="1000" fill="hold"/>
                                        <p:tgtEl>
                                          <p:spTgt spid="60419">
                                            <p:txEl>
                                              <p:pRg st="1" end="1"/>
                                            </p:txEl>
                                          </p:spTgt>
                                        </p:tgtEl>
                                        <p:attrNameLst>
                                          <p:attrName>ppt_h</p:attrName>
                                        </p:attrNameLst>
                                      </p:cBhvr>
                                      <p:tavLst>
                                        <p:tav tm="0">
                                          <p:val>
                                            <p:strVal val="#ppt_h"/>
                                          </p:val>
                                        </p:tav>
                                        <p:tav tm="100000">
                                          <p:val>
                                            <p:strVal val="#ppt_h"/>
                                          </p:val>
                                        </p:tav>
                                      </p:tavLst>
                                    </p:anim>
                                    <p:animEffect transition="in" filter="fade">
                                      <p:cBhvr>
                                        <p:cTn id="16" dur="1000"/>
                                        <p:tgtEl>
                                          <p:spTgt spid="6041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419" grpId="0" build="p"/>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5" name="Rectangle 2"/>
          <p:cNvSpPr>
            <a:spLocks noGrp="1" noChangeArrowheads="1"/>
          </p:cNvSpPr>
          <p:nvPr>
            <p:ph type="title"/>
          </p:nvPr>
        </p:nvSpPr>
        <p:spPr/>
        <p:txBody>
          <a:bodyPr/>
          <a:lstStyle/>
          <a:p>
            <a:pPr eaLnBrk="1" hangingPunct="1"/>
            <a:r>
              <a:rPr lang="zh-CN" altLang="en-US"/>
              <a:t>例：图片木马</a:t>
            </a:r>
          </a:p>
        </p:txBody>
      </p:sp>
      <p:sp>
        <p:nvSpPr>
          <p:cNvPr id="61446" name="Rectangle 3"/>
          <p:cNvSpPr>
            <a:spLocks noGrp="1" noChangeArrowheads="1"/>
          </p:cNvSpPr>
          <p:nvPr>
            <p:ph type="body" idx="1"/>
          </p:nvPr>
        </p:nvSpPr>
        <p:spPr>
          <a:xfrm>
            <a:off x="703263" y="1430338"/>
            <a:ext cx="7704137" cy="4618037"/>
          </a:xfrm>
        </p:spPr>
        <p:txBody>
          <a:bodyPr/>
          <a:lstStyle/>
          <a:p>
            <a:pPr eaLnBrk="1" hangingPunct="1">
              <a:lnSpc>
                <a:spcPct val="100000"/>
              </a:lnSpc>
            </a:pPr>
            <a:r>
              <a:rPr lang="zh-CN" altLang="en-US" dirty="0"/>
              <a:t>有一种</a:t>
            </a:r>
            <a:r>
              <a:rPr lang="zh-CN" altLang="en-US" dirty="0">
                <a:solidFill>
                  <a:srgbClr val="FF0000"/>
                </a:solidFill>
              </a:rPr>
              <a:t>图片木马</a:t>
            </a:r>
            <a:r>
              <a:rPr lang="zh-CN" altLang="en-US" dirty="0"/>
              <a:t>，利用用户认为图片文件不可执行，因此不可能是木马这样的心理来欺骗受害者。</a:t>
            </a:r>
            <a:endParaRPr lang="en-US" altLang="zh-CN" dirty="0"/>
          </a:p>
          <a:p>
            <a:pPr lvl="1" eaLnBrk="1" hangingPunct="1">
              <a:lnSpc>
                <a:spcPct val="100000"/>
              </a:lnSpc>
            </a:pPr>
            <a:r>
              <a:rPr lang="zh-CN" altLang="en-US" dirty="0"/>
              <a:t>实际上这是一个后缀名的小把戏。由于</a:t>
            </a:r>
            <a:r>
              <a:rPr lang="en-US" altLang="zh-CN" dirty="0"/>
              <a:t>Windows</a:t>
            </a:r>
            <a:r>
              <a:rPr lang="zh-CN" altLang="en-US" dirty="0"/>
              <a:t>系统默认不显示已经注册了的文件类型的后缀名，因此</a:t>
            </a:r>
            <a:r>
              <a:rPr lang="en-US" altLang="zh-CN" dirty="0" err="1"/>
              <a:t>test.jpg.exe</a:t>
            </a:r>
            <a:r>
              <a:rPr lang="zh-CN" altLang="en-US" dirty="0"/>
              <a:t>这种文件在系统上就显示为</a:t>
            </a:r>
            <a:r>
              <a:rPr lang="en-US" altLang="zh-CN" dirty="0"/>
              <a:t>test.jpg</a:t>
            </a:r>
            <a:r>
              <a:rPr lang="zh-CN" altLang="en-US" dirty="0"/>
              <a:t>，木马再采用和图片文件一样的图标，对大多数用户而言，是极具欺骗性的。</a:t>
            </a:r>
          </a:p>
        </p:txBody>
      </p:sp>
      <p:pic>
        <p:nvPicPr>
          <p:cNvPr id="7" name="Picture 2"/>
          <p:cNvPicPr>
            <a:picLocks noChangeAspect="1" noChangeArrowheads="1"/>
          </p:cNvPicPr>
          <p:nvPr/>
        </p:nvPicPr>
        <p:blipFill>
          <a:blip r:embed="rId2" cstate="print"/>
          <a:srcRect/>
          <a:stretch>
            <a:fillRect/>
          </a:stretch>
        </p:blipFill>
        <p:spPr bwMode="auto">
          <a:xfrm>
            <a:off x="1204913" y="428625"/>
            <a:ext cx="7000875" cy="610552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strVal val="#ppt_w*0.70"/>
                                          </p:val>
                                        </p:tav>
                                        <p:tav tm="100000">
                                          <p:val>
                                            <p:strVal val="#ppt_w"/>
                                          </p:val>
                                        </p:tav>
                                      </p:tavLst>
                                    </p:anim>
                                    <p:anim calcmode="lin" valueType="num">
                                      <p:cBhvr>
                                        <p:cTn id="8" dur="1000" fill="hold"/>
                                        <p:tgtEl>
                                          <p:spTgt spid="7"/>
                                        </p:tgtEl>
                                        <p:attrNameLst>
                                          <p:attrName>ppt_h</p:attrName>
                                        </p:attrNameLst>
                                      </p:cBhvr>
                                      <p:tavLst>
                                        <p:tav tm="0">
                                          <p:val>
                                            <p:strVal val="#ppt_h"/>
                                          </p:val>
                                        </p:tav>
                                        <p:tav tm="100000">
                                          <p:val>
                                            <p:strVal val="#ppt_h"/>
                                          </p:val>
                                        </p:tav>
                                      </p:tavLst>
                                    </p:anim>
                                    <p:animEffect transition="in" filter="fade">
                                      <p:cBhvr>
                                        <p:cTn id="9"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标题 1"/>
          <p:cNvSpPr>
            <a:spLocks noGrp="1"/>
          </p:cNvSpPr>
          <p:nvPr>
            <p:ph type="title"/>
          </p:nvPr>
        </p:nvSpPr>
        <p:spPr/>
        <p:txBody>
          <a:bodyPr/>
          <a:lstStyle/>
          <a:p>
            <a:r>
              <a:rPr lang="zh-CN" altLang="en-US"/>
              <a:t>利用移动存储设备植入</a:t>
            </a:r>
          </a:p>
        </p:txBody>
      </p:sp>
      <p:sp>
        <p:nvSpPr>
          <p:cNvPr id="62467" name="内容占位符 2"/>
          <p:cNvSpPr>
            <a:spLocks noGrp="1"/>
          </p:cNvSpPr>
          <p:nvPr>
            <p:ph idx="1"/>
          </p:nvPr>
        </p:nvSpPr>
        <p:spPr>
          <a:xfrm>
            <a:off x="404813" y="1409700"/>
            <a:ext cx="8326437" cy="2905125"/>
          </a:xfrm>
        </p:spPr>
        <p:txBody>
          <a:bodyPr/>
          <a:lstStyle/>
          <a:p>
            <a:pPr>
              <a:lnSpc>
                <a:spcPct val="150000"/>
              </a:lnSpc>
            </a:pPr>
            <a:r>
              <a:rPr lang="zh-CN" altLang="en-US" dirty="0"/>
              <a:t>利用移动存储设备传播：</a:t>
            </a:r>
            <a:endParaRPr lang="en-US" altLang="zh-CN" dirty="0"/>
          </a:p>
          <a:p>
            <a:pPr lvl="1">
              <a:lnSpc>
                <a:spcPct val="150000"/>
              </a:lnSpc>
            </a:pPr>
            <a:r>
              <a:rPr lang="zh-CN" altLang="en-US" dirty="0"/>
              <a:t>利用</a:t>
            </a:r>
            <a:r>
              <a:rPr lang="en-US" altLang="zh-CN" dirty="0"/>
              <a:t>Windows</a:t>
            </a:r>
            <a:r>
              <a:rPr lang="zh-CN" altLang="en-US" dirty="0"/>
              <a:t>的</a:t>
            </a:r>
            <a:r>
              <a:rPr lang="en-US" altLang="zh-CN" dirty="0" err="1"/>
              <a:t>Autoplay</a:t>
            </a:r>
            <a:r>
              <a:rPr lang="en-US" altLang="zh-CN" dirty="0"/>
              <a:t>(autorun.inf)</a:t>
            </a:r>
            <a:r>
              <a:rPr lang="zh-CN" altLang="en-US" dirty="0"/>
              <a:t>机制，当插入</a:t>
            </a:r>
            <a:r>
              <a:rPr lang="en-US" altLang="zh-CN" dirty="0"/>
              <a:t>U</a:t>
            </a:r>
            <a:r>
              <a:rPr lang="zh-CN" altLang="en-US" dirty="0"/>
              <a:t>盘、移动硬盘或者光盘时，可以自动执行恶意程序。</a:t>
            </a:r>
            <a:endParaRPr lang="en-US" altLang="zh-CN" dirty="0"/>
          </a:p>
        </p:txBody>
      </p:sp>
      <p:sp>
        <p:nvSpPr>
          <p:cNvPr id="89089" name="Rectangle 1"/>
          <p:cNvSpPr>
            <a:spLocks noChangeArrowheads="1"/>
          </p:cNvSpPr>
          <p:nvPr/>
        </p:nvSpPr>
        <p:spPr bwMode="auto">
          <a:xfrm>
            <a:off x="2009775" y="4552950"/>
            <a:ext cx="4524375" cy="1323439"/>
          </a:xfrm>
          <a:prstGeom prst="rect">
            <a:avLst/>
          </a:prstGeom>
          <a:solidFill>
            <a:srgbClr val="D6D5C5"/>
          </a:solidFill>
          <a:ln w="9525">
            <a:noFill/>
            <a:miter lim="800000"/>
          </a:ln>
          <a:effectLst/>
        </p:spPr>
        <p:txBody>
          <a:bodyPr vert="horz" wrap="square" lIns="91440" tIns="45720" rIns="91440" bIns="45720" numCol="1" anchor="ctr" anchorCtr="0" compatLnSpc="1">
            <a:spAutoFit/>
          </a:bodyPr>
          <a:lstStyle/>
          <a:p>
            <a:pPr marL="0" marR="0" lvl="0" indent="266700" algn="l" defTabSz="914400" rtl="0" eaLnBrk="1" fontAlgn="base" latinLnBrk="0" hangingPunct="1">
              <a:lnSpc>
                <a:spcPct val="100000"/>
              </a:lnSpc>
              <a:spcBef>
                <a:spcPct val="0"/>
              </a:spcBef>
              <a:spcAft>
                <a:spcPct val="0"/>
              </a:spcAft>
              <a:buClrTx/>
              <a:buSzTx/>
              <a:buFontTx/>
              <a:buNone/>
              <a:tabLst>
                <a:tab pos="581025" algn="l"/>
                <a:tab pos="1162050" algn="l"/>
                <a:tab pos="1744345" algn="l"/>
                <a:tab pos="2327275" algn="l"/>
                <a:tab pos="2908300" algn="l"/>
                <a:tab pos="3489325" algn="l"/>
                <a:tab pos="4071620" algn="l"/>
                <a:tab pos="4652645" algn="l"/>
                <a:tab pos="5235575" algn="l"/>
                <a:tab pos="5816600" algn="l"/>
                <a:tab pos="6397625" algn="l"/>
                <a:tab pos="6979920" algn="l"/>
                <a:tab pos="7560945" algn="l"/>
                <a:tab pos="8143875" algn="l"/>
                <a:tab pos="8724900" algn="l"/>
                <a:tab pos="9305925" algn="l"/>
              </a:tabLst>
            </a:pPr>
            <a:r>
              <a:rPr kumimoji="0" lang="en-US" altLang="zh-CN" sz="20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a:t>
            </a:r>
            <a:r>
              <a:rPr kumimoji="0" lang="en-US" altLang="zh-CN" sz="2000" b="0" i="0" u="none" strike="noStrike" cap="none" normalizeH="0" baseline="0" dirty="0" err="1">
                <a:ln>
                  <a:noFill/>
                </a:ln>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AutoRun</a:t>
            </a:r>
            <a:r>
              <a:rPr kumimoji="0" lang="en-US" altLang="zh-CN" sz="20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a:t>
            </a:r>
            <a:endParaRPr kumimoji="0" lang="en-US" altLang="zh-CN" sz="20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p>
            <a:pPr marL="0" marR="0" lvl="0" indent="266700" algn="l" defTabSz="914400" rtl="0" eaLnBrk="0" fontAlgn="base" latinLnBrk="0" hangingPunct="0">
              <a:lnSpc>
                <a:spcPct val="100000"/>
              </a:lnSpc>
              <a:spcBef>
                <a:spcPct val="0"/>
              </a:spcBef>
              <a:spcAft>
                <a:spcPct val="0"/>
              </a:spcAft>
              <a:buClrTx/>
              <a:buSzTx/>
              <a:buFontTx/>
              <a:buNone/>
              <a:tabLst>
                <a:tab pos="581025" algn="l"/>
                <a:tab pos="1162050" algn="l"/>
                <a:tab pos="1744345" algn="l"/>
                <a:tab pos="2327275" algn="l"/>
                <a:tab pos="2908300" algn="l"/>
                <a:tab pos="3489325" algn="l"/>
                <a:tab pos="4071620" algn="l"/>
                <a:tab pos="4652645" algn="l"/>
                <a:tab pos="5235575" algn="l"/>
                <a:tab pos="5816600" algn="l"/>
                <a:tab pos="6397625" algn="l"/>
                <a:tab pos="6979920" algn="l"/>
                <a:tab pos="7560945" algn="l"/>
                <a:tab pos="8143875" algn="l"/>
                <a:tab pos="8724900" algn="l"/>
                <a:tab pos="9305925" algn="l"/>
              </a:tabLst>
            </a:pPr>
            <a:r>
              <a:rPr kumimoji="0" lang="en-US" altLang="zh-CN" sz="20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open=scvhost.exe</a:t>
            </a:r>
            <a:endParaRPr kumimoji="0" lang="en-US" altLang="zh-CN" sz="20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p>
            <a:pPr marL="0" marR="0" lvl="0" indent="266700" algn="l" defTabSz="914400" rtl="0" eaLnBrk="0" fontAlgn="base" latinLnBrk="0" hangingPunct="0">
              <a:lnSpc>
                <a:spcPct val="100000"/>
              </a:lnSpc>
              <a:spcBef>
                <a:spcPct val="0"/>
              </a:spcBef>
              <a:spcAft>
                <a:spcPct val="0"/>
              </a:spcAft>
              <a:buClrTx/>
              <a:buSzTx/>
              <a:buFontTx/>
              <a:buNone/>
              <a:tabLst>
                <a:tab pos="581025" algn="l"/>
                <a:tab pos="1162050" algn="l"/>
                <a:tab pos="1744345" algn="l"/>
                <a:tab pos="2327275" algn="l"/>
                <a:tab pos="2908300" algn="l"/>
                <a:tab pos="3489325" algn="l"/>
                <a:tab pos="4071620" algn="l"/>
                <a:tab pos="4652645" algn="l"/>
                <a:tab pos="5235575" algn="l"/>
                <a:tab pos="5816600" algn="l"/>
                <a:tab pos="6397625" algn="l"/>
                <a:tab pos="6979920" algn="l"/>
                <a:tab pos="7560945" algn="l"/>
                <a:tab pos="8143875" algn="l"/>
                <a:tab pos="8724900" algn="l"/>
                <a:tab pos="9305925" algn="l"/>
              </a:tabLst>
            </a:pPr>
            <a:r>
              <a:rPr kumimoji="0" lang="en-US" altLang="zh-CN" sz="2000" b="0" i="0" u="none" strike="noStrike" cap="none" normalizeH="0" baseline="0" dirty="0" err="1">
                <a:ln>
                  <a:noFill/>
                </a:ln>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shellexecute</a:t>
            </a:r>
            <a:r>
              <a:rPr kumimoji="0" lang="en-US" altLang="zh-CN" sz="20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=scvhost.exe</a:t>
            </a:r>
            <a:endParaRPr kumimoji="0" lang="en-US" altLang="zh-CN" sz="20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p>
            <a:pPr marL="0" marR="0" lvl="0" indent="266700" algn="l" defTabSz="914400" rtl="0" eaLnBrk="0" fontAlgn="base" latinLnBrk="0" hangingPunct="0">
              <a:lnSpc>
                <a:spcPct val="100000"/>
              </a:lnSpc>
              <a:spcBef>
                <a:spcPct val="0"/>
              </a:spcBef>
              <a:spcAft>
                <a:spcPct val="0"/>
              </a:spcAft>
              <a:buClrTx/>
              <a:buSzTx/>
              <a:buFontTx/>
              <a:buNone/>
              <a:tabLst>
                <a:tab pos="581025" algn="l"/>
                <a:tab pos="1162050" algn="l"/>
                <a:tab pos="1744345" algn="l"/>
                <a:tab pos="2327275" algn="l"/>
                <a:tab pos="2908300" algn="l"/>
                <a:tab pos="3489325" algn="l"/>
                <a:tab pos="4071620" algn="l"/>
                <a:tab pos="4652645" algn="l"/>
                <a:tab pos="5235575" algn="l"/>
                <a:tab pos="5816600" algn="l"/>
                <a:tab pos="6397625" algn="l"/>
                <a:tab pos="6979920" algn="l"/>
                <a:tab pos="7560945" algn="l"/>
                <a:tab pos="8143875" algn="l"/>
                <a:tab pos="8724900" algn="l"/>
                <a:tab pos="9305925" algn="l"/>
              </a:tabLst>
            </a:pPr>
            <a:r>
              <a:rPr kumimoji="0" lang="en-US" altLang="zh-CN" sz="20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shell\Auto\command=scvhost.exe</a:t>
            </a:r>
            <a:endParaRPr kumimoji="0" lang="en-US" altLang="zh-CN" sz="20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9" name="Rectangle 2"/>
          <p:cNvSpPr>
            <a:spLocks noGrp="1" noChangeArrowheads="1"/>
          </p:cNvSpPr>
          <p:nvPr>
            <p:ph type="title"/>
          </p:nvPr>
        </p:nvSpPr>
        <p:spPr/>
        <p:txBody>
          <a:bodyPr/>
          <a:lstStyle/>
          <a:p>
            <a:pPr eaLnBrk="1" hangingPunct="1"/>
            <a:r>
              <a:rPr lang="en-US" altLang="zh-CN" dirty="0"/>
              <a:t>RFC1244 (1/2)</a:t>
            </a:r>
            <a:endParaRPr lang="zh-CN" altLang="en-US" dirty="0"/>
          </a:p>
        </p:txBody>
      </p:sp>
      <p:sp>
        <p:nvSpPr>
          <p:cNvPr id="11270" name="Rectangle 3"/>
          <p:cNvSpPr>
            <a:spLocks noGrp="1" noChangeArrowheads="1"/>
          </p:cNvSpPr>
          <p:nvPr>
            <p:ph type="body" idx="1"/>
          </p:nvPr>
        </p:nvSpPr>
        <p:spPr>
          <a:xfrm>
            <a:off x="534988" y="1430338"/>
            <a:ext cx="7772400" cy="4114800"/>
          </a:xfrm>
        </p:spPr>
        <p:txBody>
          <a:bodyPr/>
          <a:lstStyle/>
          <a:p>
            <a:pPr eaLnBrk="1" hangingPunct="1">
              <a:lnSpc>
                <a:spcPts val="4500"/>
              </a:lnSpc>
            </a:pPr>
            <a:r>
              <a:rPr lang="en-US" altLang="zh-CN" dirty="0"/>
              <a:t>RFC1244 (Request for Comments : 1244) </a:t>
            </a:r>
            <a:r>
              <a:rPr lang="zh-CN" altLang="en-US" dirty="0"/>
              <a:t>中是这样描述木马的</a:t>
            </a:r>
            <a:r>
              <a:rPr lang="en-US" altLang="zh-CN" dirty="0"/>
              <a:t>:</a:t>
            </a:r>
            <a:r>
              <a:rPr lang="zh-CN" altLang="en-US" dirty="0"/>
              <a:t>　</a:t>
            </a:r>
            <a:r>
              <a:rPr lang="en-US" altLang="zh-CN" dirty="0">
                <a:latin typeface="Arial" panose="020B0604020202020204" pitchFamily="34" charset="0"/>
              </a:rPr>
              <a:t>“</a:t>
            </a:r>
            <a:r>
              <a:rPr lang="zh-CN" altLang="en-US" dirty="0"/>
              <a:t>木马是一种程序，它能提供一些有用的，或是仅仅令人感兴趣的功能，但是它还有用户所不知道的其他功能，例如在你不了解的情况下拷贝文件或窃取你的密码。</a:t>
            </a:r>
            <a:r>
              <a:rPr lang="zh-CN" altLang="en-US" dirty="0">
                <a:latin typeface="Arial" panose="020B0604020202020204" pitchFamily="34" charset="0"/>
              </a:rPr>
              <a:t>”</a:t>
            </a:r>
            <a:r>
              <a:rPr lang="zh-CN" altLang="en-US" dirty="0"/>
              <a:t> </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3378" name="Rectangle 2"/>
          <p:cNvSpPr>
            <a:spLocks noGrp="1" noChangeArrowheads="1"/>
          </p:cNvSpPr>
          <p:nvPr>
            <p:ph type="title"/>
          </p:nvPr>
        </p:nvSpPr>
        <p:spPr/>
        <p:txBody>
          <a:bodyPr/>
          <a:lstStyle/>
          <a:p>
            <a:r>
              <a:rPr lang="en-US" altLang="zh-CN">
                <a:latin typeface="Arial" panose="020B0604020202020204"/>
              </a:rPr>
              <a:t>“</a:t>
            </a:r>
            <a:r>
              <a:rPr lang="zh-CN" altLang="en-US"/>
              <a:t>摆渡</a:t>
            </a:r>
            <a:r>
              <a:rPr lang="zh-CN" altLang="en-US">
                <a:latin typeface="Arial" panose="020B0604020202020204"/>
              </a:rPr>
              <a:t>”</a:t>
            </a:r>
            <a:r>
              <a:rPr lang="zh-CN" altLang="en-US"/>
              <a:t>木马的运行</a:t>
            </a:r>
          </a:p>
        </p:txBody>
      </p:sp>
      <p:pic>
        <p:nvPicPr>
          <p:cNvPr id="1253379" name="Picture 3" descr="1"/>
          <p:cNvPicPr>
            <a:picLocks noChangeAspect="1" noChangeArrowheads="1"/>
          </p:cNvPicPr>
          <p:nvPr/>
        </p:nvPicPr>
        <p:blipFill>
          <a:blip r:embed="rId2" cstate="print"/>
          <a:srcRect l="5309" t="3900" b="2600"/>
          <a:stretch>
            <a:fillRect/>
          </a:stretch>
        </p:blipFill>
        <p:spPr bwMode="auto">
          <a:xfrm>
            <a:off x="34925" y="1179513"/>
            <a:ext cx="6272213" cy="5057775"/>
          </a:xfrm>
          <a:prstGeom prst="rect">
            <a:avLst/>
          </a:prstGeom>
          <a:noFill/>
          <a:ln w="9525">
            <a:noFill/>
            <a:miter lim="800000"/>
            <a:headEnd/>
            <a:tailEnd/>
          </a:ln>
        </p:spPr>
      </p:pic>
      <p:sp>
        <p:nvSpPr>
          <p:cNvPr id="1253380" name="Text Box 4"/>
          <p:cNvSpPr txBox="1">
            <a:spLocks noChangeArrowheads="1"/>
          </p:cNvSpPr>
          <p:nvPr/>
        </p:nvSpPr>
        <p:spPr bwMode="auto">
          <a:xfrm>
            <a:off x="6588125" y="1196975"/>
            <a:ext cx="2447925" cy="457200"/>
          </a:xfrm>
          <a:prstGeom prst="rect">
            <a:avLst/>
          </a:prstGeom>
          <a:noFill/>
          <a:ln w="9525">
            <a:noFill/>
            <a:miter lim="800000"/>
          </a:ln>
          <a:effectLst/>
        </p:spPr>
        <p:txBody>
          <a:bodyPr>
            <a:spAutoFit/>
          </a:bodyPr>
          <a:lstStyle/>
          <a:p>
            <a:pPr>
              <a:spcBef>
                <a:spcPct val="50000"/>
              </a:spcBef>
            </a:pPr>
            <a:r>
              <a:rPr kumimoji="0" lang="en-US" altLang="zh-CN" b="1">
                <a:solidFill>
                  <a:srgbClr val="FF0000"/>
                </a:solidFill>
                <a:latin typeface="宋体" panose="02010600030101010101" pitchFamily="2" charset="-122"/>
              </a:rPr>
              <a:t>①</a:t>
            </a:r>
            <a:r>
              <a:rPr kumimoji="0" lang="zh-CN" altLang="en-US" b="1">
                <a:solidFill>
                  <a:srgbClr val="FF0000"/>
                </a:solidFill>
                <a:latin typeface="Arial" panose="020B0604020202020204" pitchFamily="34" charset="0"/>
              </a:rPr>
              <a:t>植入外网主机</a:t>
            </a:r>
          </a:p>
        </p:txBody>
      </p:sp>
    </p:spTree>
  </p:cSld>
  <p:clrMapOvr>
    <a:masterClrMapping/>
  </p:clrMapOvr>
  <p:transition spd="med">
    <p:wheel spokes="1"/>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4402" name="Rectangle 2"/>
          <p:cNvSpPr>
            <a:spLocks noGrp="1" noChangeArrowheads="1"/>
          </p:cNvSpPr>
          <p:nvPr>
            <p:ph type="title"/>
          </p:nvPr>
        </p:nvSpPr>
        <p:spPr/>
        <p:txBody>
          <a:bodyPr/>
          <a:lstStyle/>
          <a:p>
            <a:r>
              <a:rPr lang="en-US" altLang="zh-CN">
                <a:latin typeface="Arial" panose="020B0604020202020204"/>
              </a:rPr>
              <a:t>“</a:t>
            </a:r>
            <a:r>
              <a:rPr lang="zh-CN" altLang="en-US"/>
              <a:t>摆渡</a:t>
            </a:r>
            <a:r>
              <a:rPr lang="zh-CN" altLang="en-US">
                <a:latin typeface="Arial" panose="020B0604020202020204"/>
              </a:rPr>
              <a:t>”</a:t>
            </a:r>
            <a:r>
              <a:rPr lang="zh-CN" altLang="en-US"/>
              <a:t>木马的运行</a:t>
            </a:r>
          </a:p>
        </p:txBody>
      </p:sp>
      <p:sp>
        <p:nvSpPr>
          <p:cNvPr id="1254403" name="Rectangle 3"/>
          <p:cNvSpPr>
            <a:spLocks noGrp="1" noChangeArrowheads="1"/>
          </p:cNvSpPr>
          <p:nvPr>
            <p:ph type="body" idx="1"/>
          </p:nvPr>
        </p:nvSpPr>
        <p:spPr/>
        <p:txBody>
          <a:bodyPr/>
          <a:lstStyle/>
          <a:p>
            <a:endParaRPr lang="zh-CN" altLang="zh-CN"/>
          </a:p>
        </p:txBody>
      </p:sp>
      <p:pic>
        <p:nvPicPr>
          <p:cNvPr id="1254404" name="Picture 4" descr="2"/>
          <p:cNvPicPr>
            <a:picLocks noChangeAspect="1" noChangeArrowheads="1"/>
          </p:cNvPicPr>
          <p:nvPr/>
        </p:nvPicPr>
        <p:blipFill>
          <a:blip r:embed="rId2" cstate="print"/>
          <a:srcRect/>
          <a:stretch>
            <a:fillRect/>
          </a:stretch>
        </p:blipFill>
        <p:spPr bwMode="auto">
          <a:xfrm>
            <a:off x="22225" y="981075"/>
            <a:ext cx="6637338" cy="5419725"/>
          </a:xfrm>
          <a:prstGeom prst="rect">
            <a:avLst/>
          </a:prstGeom>
          <a:noFill/>
        </p:spPr>
      </p:pic>
      <p:sp>
        <p:nvSpPr>
          <p:cNvPr id="1254405" name="Text Box 5"/>
          <p:cNvSpPr txBox="1">
            <a:spLocks noChangeArrowheads="1"/>
          </p:cNvSpPr>
          <p:nvPr/>
        </p:nvSpPr>
        <p:spPr bwMode="auto">
          <a:xfrm>
            <a:off x="6516688" y="1196975"/>
            <a:ext cx="2447925" cy="457200"/>
          </a:xfrm>
          <a:prstGeom prst="rect">
            <a:avLst/>
          </a:prstGeom>
          <a:noFill/>
          <a:ln w="9525">
            <a:noFill/>
            <a:miter lim="800000"/>
          </a:ln>
          <a:effectLst/>
        </p:spPr>
        <p:txBody>
          <a:bodyPr>
            <a:spAutoFit/>
          </a:bodyPr>
          <a:lstStyle/>
          <a:p>
            <a:pPr>
              <a:spcBef>
                <a:spcPct val="50000"/>
              </a:spcBef>
            </a:pPr>
            <a:r>
              <a:rPr kumimoji="0" lang="en-US" altLang="zh-CN" b="1">
                <a:solidFill>
                  <a:srgbClr val="0000FF"/>
                </a:solidFill>
                <a:latin typeface="宋体" panose="02010600030101010101" pitchFamily="2" charset="-122"/>
              </a:rPr>
              <a:t>①</a:t>
            </a:r>
            <a:r>
              <a:rPr kumimoji="0" lang="zh-CN" altLang="en-US" b="1">
                <a:solidFill>
                  <a:srgbClr val="0000FF"/>
                </a:solidFill>
                <a:latin typeface="Arial" panose="020B0604020202020204" pitchFamily="34" charset="0"/>
              </a:rPr>
              <a:t>植入外网主机</a:t>
            </a:r>
          </a:p>
        </p:txBody>
      </p:sp>
      <p:sp>
        <p:nvSpPr>
          <p:cNvPr id="1254406" name="Text Box 6"/>
          <p:cNvSpPr txBox="1">
            <a:spLocks noChangeArrowheads="1"/>
          </p:cNvSpPr>
          <p:nvPr/>
        </p:nvSpPr>
        <p:spPr bwMode="auto">
          <a:xfrm>
            <a:off x="6516688" y="1916113"/>
            <a:ext cx="2447925" cy="457200"/>
          </a:xfrm>
          <a:prstGeom prst="rect">
            <a:avLst/>
          </a:prstGeom>
          <a:noFill/>
          <a:ln w="9525">
            <a:noFill/>
            <a:miter lim="800000"/>
          </a:ln>
          <a:effectLst/>
        </p:spPr>
        <p:txBody>
          <a:bodyPr>
            <a:spAutoFit/>
          </a:bodyPr>
          <a:lstStyle/>
          <a:p>
            <a:pPr>
              <a:spcBef>
                <a:spcPct val="50000"/>
              </a:spcBef>
            </a:pPr>
            <a:r>
              <a:rPr kumimoji="0" lang="en-US" altLang="zh-CN" b="1">
                <a:solidFill>
                  <a:srgbClr val="FF0000"/>
                </a:solidFill>
                <a:latin typeface="宋体" panose="02010600030101010101" pitchFamily="2" charset="-122"/>
              </a:rPr>
              <a:t>②</a:t>
            </a:r>
            <a:r>
              <a:rPr kumimoji="0" lang="zh-CN" altLang="en-US" b="1">
                <a:solidFill>
                  <a:srgbClr val="FF0000"/>
                </a:solidFill>
                <a:latin typeface="Arial" panose="020B0604020202020204" pitchFamily="34" charset="0"/>
              </a:rPr>
              <a:t>植入移动设备</a:t>
            </a:r>
          </a:p>
        </p:txBody>
      </p:sp>
      <p:sp>
        <p:nvSpPr>
          <p:cNvPr id="1254407" name="Line 7"/>
          <p:cNvSpPr>
            <a:spLocks noChangeShapeType="1"/>
          </p:cNvSpPr>
          <p:nvPr/>
        </p:nvSpPr>
        <p:spPr bwMode="auto">
          <a:xfrm>
            <a:off x="7740650" y="1671638"/>
            <a:ext cx="0" cy="287337"/>
          </a:xfrm>
          <a:prstGeom prst="line">
            <a:avLst/>
          </a:prstGeom>
          <a:noFill/>
          <a:ln w="38100">
            <a:solidFill>
              <a:schemeClr val="tx1"/>
            </a:solidFill>
            <a:round/>
            <a:tailEnd type="triangle" w="med" len="med"/>
          </a:ln>
          <a:effectLst/>
        </p:spPr>
        <p:txBody>
          <a:bodyPr/>
          <a:lstStyle/>
          <a:p>
            <a:endParaRPr lang="zh-CN" altLang="en-US"/>
          </a:p>
        </p:txBody>
      </p:sp>
    </p:spTree>
  </p:cSld>
  <p:clrMapOvr>
    <a:masterClrMapping/>
  </p:clrMapOvr>
  <p:transition>
    <p:split/>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5426" name="Rectangle 2"/>
          <p:cNvSpPr>
            <a:spLocks noGrp="1" noChangeArrowheads="1"/>
          </p:cNvSpPr>
          <p:nvPr>
            <p:ph type="title"/>
          </p:nvPr>
        </p:nvSpPr>
        <p:spPr/>
        <p:txBody>
          <a:bodyPr/>
          <a:lstStyle/>
          <a:p>
            <a:r>
              <a:rPr lang="en-US" altLang="zh-CN">
                <a:latin typeface="Arial" panose="020B0604020202020204"/>
              </a:rPr>
              <a:t>“</a:t>
            </a:r>
            <a:r>
              <a:rPr lang="zh-CN" altLang="en-US"/>
              <a:t>摆渡</a:t>
            </a:r>
            <a:r>
              <a:rPr lang="zh-CN" altLang="en-US">
                <a:latin typeface="Arial" panose="020B0604020202020204"/>
              </a:rPr>
              <a:t>”</a:t>
            </a:r>
            <a:r>
              <a:rPr lang="zh-CN" altLang="en-US"/>
              <a:t>木马的运行</a:t>
            </a:r>
          </a:p>
        </p:txBody>
      </p:sp>
      <p:sp>
        <p:nvSpPr>
          <p:cNvPr id="1255427" name="Rectangle 3"/>
          <p:cNvSpPr>
            <a:spLocks noGrp="1" noChangeArrowheads="1"/>
          </p:cNvSpPr>
          <p:nvPr>
            <p:ph type="body" idx="1"/>
          </p:nvPr>
        </p:nvSpPr>
        <p:spPr/>
        <p:txBody>
          <a:bodyPr/>
          <a:lstStyle/>
          <a:p>
            <a:endParaRPr lang="zh-CN" altLang="zh-CN"/>
          </a:p>
        </p:txBody>
      </p:sp>
      <p:pic>
        <p:nvPicPr>
          <p:cNvPr id="1255428" name="Picture 4" descr="3"/>
          <p:cNvPicPr>
            <a:picLocks noChangeAspect="1" noChangeArrowheads="1"/>
          </p:cNvPicPr>
          <p:nvPr/>
        </p:nvPicPr>
        <p:blipFill>
          <a:blip r:embed="rId2" cstate="print"/>
          <a:srcRect l="5328" t="2583" b="2583"/>
          <a:stretch>
            <a:fillRect/>
          </a:stretch>
        </p:blipFill>
        <p:spPr bwMode="auto">
          <a:xfrm>
            <a:off x="0" y="981075"/>
            <a:ext cx="6396038" cy="5286375"/>
          </a:xfrm>
          <a:prstGeom prst="rect">
            <a:avLst/>
          </a:prstGeom>
          <a:noFill/>
        </p:spPr>
      </p:pic>
      <p:sp>
        <p:nvSpPr>
          <p:cNvPr id="1255429" name="Text Box 5"/>
          <p:cNvSpPr txBox="1">
            <a:spLocks noChangeArrowheads="1"/>
          </p:cNvSpPr>
          <p:nvPr/>
        </p:nvSpPr>
        <p:spPr bwMode="auto">
          <a:xfrm>
            <a:off x="6516688" y="1196975"/>
            <a:ext cx="2447925" cy="457200"/>
          </a:xfrm>
          <a:prstGeom prst="rect">
            <a:avLst/>
          </a:prstGeom>
          <a:noFill/>
          <a:ln w="9525">
            <a:noFill/>
            <a:miter lim="800000"/>
          </a:ln>
          <a:effectLst/>
        </p:spPr>
        <p:txBody>
          <a:bodyPr>
            <a:spAutoFit/>
          </a:bodyPr>
          <a:lstStyle/>
          <a:p>
            <a:pPr>
              <a:spcBef>
                <a:spcPct val="50000"/>
              </a:spcBef>
            </a:pPr>
            <a:r>
              <a:rPr kumimoji="0" lang="en-US" altLang="zh-CN" b="1">
                <a:solidFill>
                  <a:srgbClr val="0000FF"/>
                </a:solidFill>
                <a:latin typeface="宋体" panose="02010600030101010101" pitchFamily="2" charset="-122"/>
              </a:rPr>
              <a:t>①</a:t>
            </a:r>
            <a:r>
              <a:rPr kumimoji="0" lang="zh-CN" altLang="en-US" b="1">
                <a:solidFill>
                  <a:srgbClr val="0000FF"/>
                </a:solidFill>
                <a:latin typeface="Arial" panose="020B0604020202020204" pitchFamily="34" charset="0"/>
              </a:rPr>
              <a:t>植入外网主机</a:t>
            </a:r>
          </a:p>
        </p:txBody>
      </p:sp>
      <p:sp>
        <p:nvSpPr>
          <p:cNvPr id="1255430" name="Text Box 6"/>
          <p:cNvSpPr txBox="1">
            <a:spLocks noChangeArrowheads="1"/>
          </p:cNvSpPr>
          <p:nvPr/>
        </p:nvSpPr>
        <p:spPr bwMode="auto">
          <a:xfrm>
            <a:off x="6516688" y="1916113"/>
            <a:ext cx="2447925" cy="457200"/>
          </a:xfrm>
          <a:prstGeom prst="rect">
            <a:avLst/>
          </a:prstGeom>
          <a:noFill/>
          <a:ln w="9525">
            <a:noFill/>
            <a:miter lim="800000"/>
          </a:ln>
          <a:effectLst/>
        </p:spPr>
        <p:txBody>
          <a:bodyPr>
            <a:spAutoFit/>
          </a:bodyPr>
          <a:lstStyle/>
          <a:p>
            <a:pPr>
              <a:spcBef>
                <a:spcPct val="50000"/>
              </a:spcBef>
            </a:pPr>
            <a:r>
              <a:rPr kumimoji="0" lang="en-US" altLang="zh-CN" b="1">
                <a:solidFill>
                  <a:srgbClr val="0000FF"/>
                </a:solidFill>
                <a:latin typeface="宋体" panose="02010600030101010101" pitchFamily="2" charset="-122"/>
              </a:rPr>
              <a:t>②</a:t>
            </a:r>
            <a:r>
              <a:rPr kumimoji="0" lang="zh-CN" altLang="en-US" b="1">
                <a:solidFill>
                  <a:srgbClr val="0000FF"/>
                </a:solidFill>
                <a:latin typeface="Arial" panose="020B0604020202020204" pitchFamily="34" charset="0"/>
              </a:rPr>
              <a:t>植入移动设备</a:t>
            </a:r>
          </a:p>
        </p:txBody>
      </p:sp>
      <p:sp>
        <p:nvSpPr>
          <p:cNvPr id="1255431" name="Line 7"/>
          <p:cNvSpPr>
            <a:spLocks noChangeShapeType="1"/>
          </p:cNvSpPr>
          <p:nvPr/>
        </p:nvSpPr>
        <p:spPr bwMode="auto">
          <a:xfrm>
            <a:off x="7740650" y="1671638"/>
            <a:ext cx="0" cy="287337"/>
          </a:xfrm>
          <a:prstGeom prst="line">
            <a:avLst/>
          </a:prstGeom>
          <a:noFill/>
          <a:ln w="38100">
            <a:solidFill>
              <a:schemeClr val="tx1"/>
            </a:solidFill>
            <a:round/>
            <a:tailEnd type="triangle" w="med" len="med"/>
          </a:ln>
          <a:effectLst/>
        </p:spPr>
        <p:txBody>
          <a:bodyPr/>
          <a:lstStyle/>
          <a:p>
            <a:endParaRPr lang="zh-CN" altLang="en-US"/>
          </a:p>
        </p:txBody>
      </p:sp>
      <p:sp>
        <p:nvSpPr>
          <p:cNvPr id="1255432" name="Text Box 8"/>
          <p:cNvSpPr txBox="1">
            <a:spLocks noChangeArrowheads="1"/>
          </p:cNvSpPr>
          <p:nvPr/>
        </p:nvSpPr>
        <p:spPr bwMode="auto">
          <a:xfrm>
            <a:off x="6530975" y="2636838"/>
            <a:ext cx="2447925" cy="457200"/>
          </a:xfrm>
          <a:prstGeom prst="rect">
            <a:avLst/>
          </a:prstGeom>
          <a:noFill/>
          <a:ln w="9525">
            <a:noFill/>
            <a:miter lim="800000"/>
          </a:ln>
          <a:effectLst/>
        </p:spPr>
        <p:txBody>
          <a:bodyPr>
            <a:spAutoFit/>
          </a:bodyPr>
          <a:lstStyle/>
          <a:p>
            <a:pPr>
              <a:spcBef>
                <a:spcPct val="50000"/>
              </a:spcBef>
            </a:pPr>
            <a:r>
              <a:rPr kumimoji="0" lang="en-US" altLang="zh-CN" b="1">
                <a:solidFill>
                  <a:srgbClr val="FF0000"/>
                </a:solidFill>
                <a:latin typeface="宋体" panose="02010600030101010101" pitchFamily="2" charset="-122"/>
              </a:rPr>
              <a:t>③</a:t>
            </a:r>
            <a:r>
              <a:rPr kumimoji="0" lang="zh-CN" altLang="en-US" b="1">
                <a:solidFill>
                  <a:srgbClr val="FF0000"/>
                </a:solidFill>
                <a:latin typeface="Arial" panose="020B0604020202020204" pitchFamily="34" charset="0"/>
              </a:rPr>
              <a:t>植入内网主机</a:t>
            </a:r>
          </a:p>
        </p:txBody>
      </p:sp>
      <p:sp>
        <p:nvSpPr>
          <p:cNvPr id="1255433" name="Line 9"/>
          <p:cNvSpPr>
            <a:spLocks noChangeShapeType="1"/>
          </p:cNvSpPr>
          <p:nvPr/>
        </p:nvSpPr>
        <p:spPr bwMode="auto">
          <a:xfrm>
            <a:off x="7740650" y="2363788"/>
            <a:ext cx="0" cy="287337"/>
          </a:xfrm>
          <a:prstGeom prst="line">
            <a:avLst/>
          </a:prstGeom>
          <a:noFill/>
          <a:ln w="38100">
            <a:solidFill>
              <a:schemeClr val="tx1"/>
            </a:solidFill>
            <a:round/>
            <a:tailEnd type="triangle" w="med" len="med"/>
          </a:ln>
          <a:effectLst/>
        </p:spPr>
        <p:txBody>
          <a:bodyPr/>
          <a:lstStyle/>
          <a:p>
            <a:endParaRPr lang="zh-CN" altLang="en-US"/>
          </a:p>
        </p:txBody>
      </p:sp>
    </p:spTree>
  </p:cSld>
  <p:clrMapOvr>
    <a:masterClrMapping/>
  </p:clrMapOvr>
  <p:transition>
    <p:split orient="vert" dir="in"/>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6450" name="Rectangle 2"/>
          <p:cNvSpPr>
            <a:spLocks noGrp="1" noChangeArrowheads="1"/>
          </p:cNvSpPr>
          <p:nvPr>
            <p:ph type="title"/>
          </p:nvPr>
        </p:nvSpPr>
        <p:spPr/>
        <p:txBody>
          <a:bodyPr/>
          <a:lstStyle/>
          <a:p>
            <a:r>
              <a:rPr lang="en-US" altLang="zh-CN">
                <a:latin typeface="Arial" panose="020B0604020202020204"/>
              </a:rPr>
              <a:t>“</a:t>
            </a:r>
            <a:r>
              <a:rPr lang="zh-CN" altLang="en-US"/>
              <a:t>摆渡</a:t>
            </a:r>
            <a:r>
              <a:rPr lang="zh-CN" altLang="en-US">
                <a:latin typeface="Arial" panose="020B0604020202020204"/>
              </a:rPr>
              <a:t>”</a:t>
            </a:r>
            <a:r>
              <a:rPr lang="zh-CN" altLang="en-US"/>
              <a:t>木马的运行</a:t>
            </a:r>
          </a:p>
        </p:txBody>
      </p:sp>
      <p:sp>
        <p:nvSpPr>
          <p:cNvPr id="1256451" name="Rectangle 3"/>
          <p:cNvSpPr>
            <a:spLocks noGrp="1" noChangeArrowheads="1"/>
          </p:cNvSpPr>
          <p:nvPr>
            <p:ph type="body" idx="1"/>
          </p:nvPr>
        </p:nvSpPr>
        <p:spPr/>
        <p:txBody>
          <a:bodyPr/>
          <a:lstStyle/>
          <a:p>
            <a:endParaRPr lang="zh-CN" altLang="zh-CN"/>
          </a:p>
        </p:txBody>
      </p:sp>
      <p:pic>
        <p:nvPicPr>
          <p:cNvPr id="1256452" name="Picture 4" descr="4"/>
          <p:cNvPicPr>
            <a:picLocks noChangeAspect="1" noChangeArrowheads="1"/>
          </p:cNvPicPr>
          <p:nvPr/>
        </p:nvPicPr>
        <p:blipFill>
          <a:blip r:embed="rId2" cstate="print"/>
          <a:srcRect t="2583" b="2583"/>
          <a:stretch>
            <a:fillRect/>
          </a:stretch>
        </p:blipFill>
        <p:spPr bwMode="auto">
          <a:xfrm>
            <a:off x="47625" y="1125538"/>
            <a:ext cx="6756400" cy="5286375"/>
          </a:xfrm>
          <a:prstGeom prst="rect">
            <a:avLst/>
          </a:prstGeom>
          <a:noFill/>
        </p:spPr>
      </p:pic>
      <p:sp>
        <p:nvSpPr>
          <p:cNvPr id="1256453" name="Text Box 5"/>
          <p:cNvSpPr txBox="1">
            <a:spLocks noChangeArrowheads="1"/>
          </p:cNvSpPr>
          <p:nvPr/>
        </p:nvSpPr>
        <p:spPr bwMode="auto">
          <a:xfrm>
            <a:off x="6516688" y="1196975"/>
            <a:ext cx="2447925" cy="457200"/>
          </a:xfrm>
          <a:prstGeom prst="rect">
            <a:avLst/>
          </a:prstGeom>
          <a:noFill/>
          <a:ln w="9525">
            <a:noFill/>
            <a:miter lim="800000"/>
          </a:ln>
          <a:effectLst/>
        </p:spPr>
        <p:txBody>
          <a:bodyPr>
            <a:spAutoFit/>
          </a:bodyPr>
          <a:lstStyle/>
          <a:p>
            <a:pPr>
              <a:spcBef>
                <a:spcPct val="50000"/>
              </a:spcBef>
            </a:pPr>
            <a:r>
              <a:rPr kumimoji="0" lang="en-US" altLang="zh-CN" b="1">
                <a:solidFill>
                  <a:srgbClr val="0000FF"/>
                </a:solidFill>
                <a:latin typeface="宋体" panose="02010600030101010101" pitchFamily="2" charset="-122"/>
              </a:rPr>
              <a:t>①</a:t>
            </a:r>
            <a:r>
              <a:rPr kumimoji="0" lang="zh-CN" altLang="en-US" b="1">
                <a:solidFill>
                  <a:srgbClr val="0000FF"/>
                </a:solidFill>
                <a:latin typeface="Arial" panose="020B0604020202020204" pitchFamily="34" charset="0"/>
              </a:rPr>
              <a:t>植入外网主机</a:t>
            </a:r>
          </a:p>
        </p:txBody>
      </p:sp>
      <p:sp>
        <p:nvSpPr>
          <p:cNvPr id="1256454" name="Text Box 6"/>
          <p:cNvSpPr txBox="1">
            <a:spLocks noChangeArrowheads="1"/>
          </p:cNvSpPr>
          <p:nvPr/>
        </p:nvSpPr>
        <p:spPr bwMode="auto">
          <a:xfrm>
            <a:off x="6516688" y="1916113"/>
            <a:ext cx="2447925" cy="457200"/>
          </a:xfrm>
          <a:prstGeom prst="rect">
            <a:avLst/>
          </a:prstGeom>
          <a:noFill/>
          <a:ln w="9525">
            <a:noFill/>
            <a:miter lim="800000"/>
          </a:ln>
          <a:effectLst/>
        </p:spPr>
        <p:txBody>
          <a:bodyPr>
            <a:spAutoFit/>
          </a:bodyPr>
          <a:lstStyle/>
          <a:p>
            <a:pPr>
              <a:spcBef>
                <a:spcPct val="50000"/>
              </a:spcBef>
            </a:pPr>
            <a:r>
              <a:rPr kumimoji="0" lang="en-US" altLang="zh-CN" b="1">
                <a:solidFill>
                  <a:srgbClr val="0000FF"/>
                </a:solidFill>
                <a:latin typeface="宋体" panose="02010600030101010101" pitchFamily="2" charset="-122"/>
              </a:rPr>
              <a:t>②</a:t>
            </a:r>
            <a:r>
              <a:rPr kumimoji="0" lang="zh-CN" altLang="en-US" b="1">
                <a:solidFill>
                  <a:srgbClr val="0000FF"/>
                </a:solidFill>
                <a:latin typeface="Arial" panose="020B0604020202020204" pitchFamily="34" charset="0"/>
              </a:rPr>
              <a:t>植入移动设备</a:t>
            </a:r>
          </a:p>
        </p:txBody>
      </p:sp>
      <p:sp>
        <p:nvSpPr>
          <p:cNvPr id="1256455" name="Line 7"/>
          <p:cNvSpPr>
            <a:spLocks noChangeShapeType="1"/>
          </p:cNvSpPr>
          <p:nvPr/>
        </p:nvSpPr>
        <p:spPr bwMode="auto">
          <a:xfrm>
            <a:off x="7740650" y="1671638"/>
            <a:ext cx="0" cy="287337"/>
          </a:xfrm>
          <a:prstGeom prst="line">
            <a:avLst/>
          </a:prstGeom>
          <a:noFill/>
          <a:ln w="38100">
            <a:solidFill>
              <a:schemeClr val="tx1"/>
            </a:solidFill>
            <a:round/>
            <a:tailEnd type="triangle" w="med" len="med"/>
          </a:ln>
          <a:effectLst/>
        </p:spPr>
        <p:txBody>
          <a:bodyPr/>
          <a:lstStyle/>
          <a:p>
            <a:endParaRPr lang="zh-CN" altLang="en-US"/>
          </a:p>
        </p:txBody>
      </p:sp>
      <p:sp>
        <p:nvSpPr>
          <p:cNvPr id="1256456" name="Text Box 8"/>
          <p:cNvSpPr txBox="1">
            <a:spLocks noChangeArrowheads="1"/>
          </p:cNvSpPr>
          <p:nvPr/>
        </p:nvSpPr>
        <p:spPr bwMode="auto">
          <a:xfrm>
            <a:off x="6530975" y="2636838"/>
            <a:ext cx="2447925" cy="457200"/>
          </a:xfrm>
          <a:prstGeom prst="rect">
            <a:avLst/>
          </a:prstGeom>
          <a:noFill/>
          <a:ln w="9525">
            <a:noFill/>
            <a:miter lim="800000"/>
          </a:ln>
          <a:effectLst/>
        </p:spPr>
        <p:txBody>
          <a:bodyPr>
            <a:spAutoFit/>
          </a:bodyPr>
          <a:lstStyle/>
          <a:p>
            <a:pPr>
              <a:spcBef>
                <a:spcPct val="50000"/>
              </a:spcBef>
            </a:pPr>
            <a:r>
              <a:rPr kumimoji="0" lang="en-US" altLang="zh-CN" b="1">
                <a:solidFill>
                  <a:srgbClr val="0000FF"/>
                </a:solidFill>
                <a:latin typeface="宋体" panose="02010600030101010101" pitchFamily="2" charset="-122"/>
              </a:rPr>
              <a:t>③</a:t>
            </a:r>
            <a:r>
              <a:rPr kumimoji="0" lang="zh-CN" altLang="en-US" b="1">
                <a:solidFill>
                  <a:srgbClr val="0000FF"/>
                </a:solidFill>
                <a:latin typeface="Arial" panose="020B0604020202020204" pitchFamily="34" charset="0"/>
              </a:rPr>
              <a:t>植入内网主机</a:t>
            </a:r>
          </a:p>
        </p:txBody>
      </p:sp>
      <p:sp>
        <p:nvSpPr>
          <p:cNvPr id="1256457" name="Line 9"/>
          <p:cNvSpPr>
            <a:spLocks noChangeShapeType="1"/>
          </p:cNvSpPr>
          <p:nvPr/>
        </p:nvSpPr>
        <p:spPr bwMode="auto">
          <a:xfrm>
            <a:off x="7740650" y="2363788"/>
            <a:ext cx="0" cy="287337"/>
          </a:xfrm>
          <a:prstGeom prst="line">
            <a:avLst/>
          </a:prstGeom>
          <a:noFill/>
          <a:ln w="38100">
            <a:solidFill>
              <a:schemeClr val="tx1"/>
            </a:solidFill>
            <a:round/>
            <a:tailEnd type="triangle" w="med" len="med"/>
          </a:ln>
          <a:effectLst/>
        </p:spPr>
        <p:txBody>
          <a:bodyPr/>
          <a:lstStyle/>
          <a:p>
            <a:endParaRPr lang="zh-CN" altLang="en-US"/>
          </a:p>
        </p:txBody>
      </p:sp>
      <p:sp>
        <p:nvSpPr>
          <p:cNvPr id="1256458" name="Line 10"/>
          <p:cNvSpPr>
            <a:spLocks noChangeShapeType="1"/>
          </p:cNvSpPr>
          <p:nvPr/>
        </p:nvSpPr>
        <p:spPr bwMode="auto">
          <a:xfrm>
            <a:off x="7740650" y="3070225"/>
            <a:ext cx="0" cy="287338"/>
          </a:xfrm>
          <a:prstGeom prst="line">
            <a:avLst/>
          </a:prstGeom>
          <a:noFill/>
          <a:ln w="38100">
            <a:solidFill>
              <a:schemeClr val="tx1"/>
            </a:solidFill>
            <a:round/>
            <a:tailEnd type="triangle" w="med" len="med"/>
          </a:ln>
          <a:effectLst/>
        </p:spPr>
        <p:txBody>
          <a:bodyPr/>
          <a:lstStyle/>
          <a:p>
            <a:endParaRPr lang="zh-CN" altLang="en-US"/>
          </a:p>
        </p:txBody>
      </p:sp>
      <p:sp>
        <p:nvSpPr>
          <p:cNvPr id="1256459" name="Text Box 11"/>
          <p:cNvSpPr txBox="1">
            <a:spLocks noChangeArrowheads="1"/>
          </p:cNvSpPr>
          <p:nvPr/>
        </p:nvSpPr>
        <p:spPr bwMode="auto">
          <a:xfrm>
            <a:off x="6516688" y="3357563"/>
            <a:ext cx="2447925" cy="457200"/>
          </a:xfrm>
          <a:prstGeom prst="rect">
            <a:avLst/>
          </a:prstGeom>
          <a:noFill/>
          <a:ln w="9525">
            <a:noFill/>
            <a:miter lim="800000"/>
          </a:ln>
          <a:effectLst/>
        </p:spPr>
        <p:txBody>
          <a:bodyPr>
            <a:spAutoFit/>
          </a:bodyPr>
          <a:lstStyle/>
          <a:p>
            <a:pPr>
              <a:spcBef>
                <a:spcPct val="50000"/>
              </a:spcBef>
            </a:pPr>
            <a:r>
              <a:rPr kumimoji="0" lang="en-US" altLang="zh-CN" b="1">
                <a:solidFill>
                  <a:srgbClr val="FF0000"/>
                </a:solidFill>
                <a:latin typeface="宋体" panose="02010600030101010101" pitchFamily="2" charset="-122"/>
              </a:rPr>
              <a:t>④</a:t>
            </a:r>
            <a:r>
              <a:rPr kumimoji="0" lang="zh-CN" altLang="en-US" b="1">
                <a:solidFill>
                  <a:srgbClr val="FF0000"/>
                </a:solidFill>
                <a:latin typeface="Arial" panose="020B0604020202020204" pitchFamily="34" charset="0"/>
              </a:rPr>
              <a:t>敏感信息收集</a:t>
            </a:r>
          </a:p>
        </p:txBody>
      </p:sp>
    </p:spTree>
  </p:cSld>
  <p:clrMapOvr>
    <a:masterClrMapping/>
  </p:clrMapOvr>
  <p:transition>
    <p:plus/>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7474" name="Rectangle 2"/>
          <p:cNvSpPr>
            <a:spLocks noGrp="1" noChangeArrowheads="1"/>
          </p:cNvSpPr>
          <p:nvPr>
            <p:ph type="title"/>
          </p:nvPr>
        </p:nvSpPr>
        <p:spPr/>
        <p:txBody>
          <a:bodyPr/>
          <a:lstStyle/>
          <a:p>
            <a:r>
              <a:rPr lang="en-US" altLang="zh-CN">
                <a:latin typeface="Arial" panose="020B0604020202020204"/>
              </a:rPr>
              <a:t>“</a:t>
            </a:r>
            <a:r>
              <a:rPr lang="zh-CN" altLang="en-US"/>
              <a:t>摆渡</a:t>
            </a:r>
            <a:r>
              <a:rPr lang="zh-CN" altLang="en-US">
                <a:latin typeface="Arial" panose="020B0604020202020204"/>
              </a:rPr>
              <a:t>”</a:t>
            </a:r>
            <a:r>
              <a:rPr lang="zh-CN" altLang="en-US"/>
              <a:t>木马的运行</a:t>
            </a:r>
          </a:p>
        </p:txBody>
      </p:sp>
      <p:sp>
        <p:nvSpPr>
          <p:cNvPr id="1257475" name="Rectangle 3"/>
          <p:cNvSpPr>
            <a:spLocks noGrp="1" noChangeArrowheads="1"/>
          </p:cNvSpPr>
          <p:nvPr>
            <p:ph type="body" idx="1"/>
          </p:nvPr>
        </p:nvSpPr>
        <p:spPr/>
        <p:txBody>
          <a:bodyPr/>
          <a:lstStyle/>
          <a:p>
            <a:endParaRPr lang="zh-CN" altLang="zh-CN"/>
          </a:p>
        </p:txBody>
      </p:sp>
      <p:pic>
        <p:nvPicPr>
          <p:cNvPr id="1257476" name="Picture 4" descr="5"/>
          <p:cNvPicPr>
            <a:picLocks noChangeAspect="1" noChangeArrowheads="1"/>
          </p:cNvPicPr>
          <p:nvPr/>
        </p:nvPicPr>
        <p:blipFill>
          <a:blip r:embed="rId2" cstate="print"/>
          <a:srcRect l="5309" t="2571"/>
          <a:stretch>
            <a:fillRect/>
          </a:stretch>
        </p:blipFill>
        <p:spPr bwMode="auto">
          <a:xfrm>
            <a:off x="0" y="1125538"/>
            <a:ext cx="6421438" cy="5456237"/>
          </a:xfrm>
          <a:prstGeom prst="rect">
            <a:avLst/>
          </a:prstGeom>
          <a:noFill/>
          <a:ln w="9525">
            <a:noFill/>
            <a:miter lim="800000"/>
            <a:headEnd/>
            <a:tailEnd/>
          </a:ln>
        </p:spPr>
      </p:pic>
      <p:sp>
        <p:nvSpPr>
          <p:cNvPr id="1257477" name="Text Box 5"/>
          <p:cNvSpPr txBox="1">
            <a:spLocks noChangeArrowheads="1"/>
          </p:cNvSpPr>
          <p:nvPr/>
        </p:nvSpPr>
        <p:spPr bwMode="auto">
          <a:xfrm>
            <a:off x="6516688" y="1196975"/>
            <a:ext cx="2447925" cy="457200"/>
          </a:xfrm>
          <a:prstGeom prst="rect">
            <a:avLst/>
          </a:prstGeom>
          <a:noFill/>
          <a:ln w="9525">
            <a:noFill/>
            <a:miter lim="800000"/>
          </a:ln>
          <a:effectLst/>
        </p:spPr>
        <p:txBody>
          <a:bodyPr>
            <a:spAutoFit/>
          </a:bodyPr>
          <a:lstStyle/>
          <a:p>
            <a:pPr>
              <a:spcBef>
                <a:spcPct val="50000"/>
              </a:spcBef>
            </a:pPr>
            <a:r>
              <a:rPr kumimoji="0" lang="en-US" altLang="zh-CN" b="1">
                <a:solidFill>
                  <a:srgbClr val="0000FF"/>
                </a:solidFill>
                <a:latin typeface="宋体" panose="02010600030101010101" pitchFamily="2" charset="-122"/>
              </a:rPr>
              <a:t>①</a:t>
            </a:r>
            <a:r>
              <a:rPr kumimoji="0" lang="zh-CN" altLang="en-US" b="1">
                <a:solidFill>
                  <a:srgbClr val="0000FF"/>
                </a:solidFill>
                <a:latin typeface="Arial" panose="020B0604020202020204" pitchFamily="34" charset="0"/>
              </a:rPr>
              <a:t>植入外网主机</a:t>
            </a:r>
          </a:p>
        </p:txBody>
      </p:sp>
      <p:sp>
        <p:nvSpPr>
          <p:cNvPr id="1257478" name="Text Box 6"/>
          <p:cNvSpPr txBox="1">
            <a:spLocks noChangeArrowheads="1"/>
          </p:cNvSpPr>
          <p:nvPr/>
        </p:nvSpPr>
        <p:spPr bwMode="auto">
          <a:xfrm>
            <a:off x="6516688" y="1916113"/>
            <a:ext cx="2447925" cy="457200"/>
          </a:xfrm>
          <a:prstGeom prst="rect">
            <a:avLst/>
          </a:prstGeom>
          <a:noFill/>
          <a:ln w="9525">
            <a:noFill/>
            <a:miter lim="800000"/>
          </a:ln>
          <a:effectLst/>
        </p:spPr>
        <p:txBody>
          <a:bodyPr>
            <a:spAutoFit/>
          </a:bodyPr>
          <a:lstStyle/>
          <a:p>
            <a:pPr>
              <a:spcBef>
                <a:spcPct val="50000"/>
              </a:spcBef>
            </a:pPr>
            <a:r>
              <a:rPr kumimoji="0" lang="en-US" altLang="zh-CN" b="1">
                <a:solidFill>
                  <a:srgbClr val="0000FF"/>
                </a:solidFill>
                <a:latin typeface="宋体" panose="02010600030101010101" pitchFamily="2" charset="-122"/>
              </a:rPr>
              <a:t>②</a:t>
            </a:r>
            <a:r>
              <a:rPr kumimoji="0" lang="zh-CN" altLang="en-US" b="1">
                <a:solidFill>
                  <a:srgbClr val="0000FF"/>
                </a:solidFill>
                <a:latin typeface="Arial" panose="020B0604020202020204" pitchFamily="34" charset="0"/>
              </a:rPr>
              <a:t>植入移动设备</a:t>
            </a:r>
          </a:p>
        </p:txBody>
      </p:sp>
      <p:sp>
        <p:nvSpPr>
          <p:cNvPr id="1257479" name="Line 7"/>
          <p:cNvSpPr>
            <a:spLocks noChangeShapeType="1"/>
          </p:cNvSpPr>
          <p:nvPr/>
        </p:nvSpPr>
        <p:spPr bwMode="auto">
          <a:xfrm>
            <a:off x="7740650" y="1671638"/>
            <a:ext cx="0" cy="287337"/>
          </a:xfrm>
          <a:prstGeom prst="line">
            <a:avLst/>
          </a:prstGeom>
          <a:noFill/>
          <a:ln w="38100">
            <a:solidFill>
              <a:schemeClr val="tx1"/>
            </a:solidFill>
            <a:round/>
            <a:tailEnd type="triangle" w="med" len="med"/>
          </a:ln>
          <a:effectLst/>
        </p:spPr>
        <p:txBody>
          <a:bodyPr/>
          <a:lstStyle/>
          <a:p>
            <a:endParaRPr lang="zh-CN" altLang="en-US"/>
          </a:p>
        </p:txBody>
      </p:sp>
      <p:sp>
        <p:nvSpPr>
          <p:cNvPr id="1257480" name="Text Box 8"/>
          <p:cNvSpPr txBox="1">
            <a:spLocks noChangeArrowheads="1"/>
          </p:cNvSpPr>
          <p:nvPr/>
        </p:nvSpPr>
        <p:spPr bwMode="auto">
          <a:xfrm>
            <a:off x="6530975" y="2636838"/>
            <a:ext cx="2447925" cy="457200"/>
          </a:xfrm>
          <a:prstGeom prst="rect">
            <a:avLst/>
          </a:prstGeom>
          <a:noFill/>
          <a:ln w="9525">
            <a:noFill/>
            <a:miter lim="800000"/>
          </a:ln>
          <a:effectLst/>
        </p:spPr>
        <p:txBody>
          <a:bodyPr>
            <a:spAutoFit/>
          </a:bodyPr>
          <a:lstStyle/>
          <a:p>
            <a:pPr>
              <a:spcBef>
                <a:spcPct val="50000"/>
              </a:spcBef>
            </a:pPr>
            <a:r>
              <a:rPr kumimoji="0" lang="en-US" altLang="zh-CN" b="1">
                <a:solidFill>
                  <a:srgbClr val="0000FF"/>
                </a:solidFill>
                <a:latin typeface="宋体" panose="02010600030101010101" pitchFamily="2" charset="-122"/>
              </a:rPr>
              <a:t>③</a:t>
            </a:r>
            <a:r>
              <a:rPr kumimoji="0" lang="zh-CN" altLang="en-US" b="1">
                <a:solidFill>
                  <a:srgbClr val="0000FF"/>
                </a:solidFill>
                <a:latin typeface="Arial" panose="020B0604020202020204" pitchFamily="34" charset="0"/>
              </a:rPr>
              <a:t>植入内网主机</a:t>
            </a:r>
          </a:p>
        </p:txBody>
      </p:sp>
      <p:sp>
        <p:nvSpPr>
          <p:cNvPr id="1257481" name="Line 9"/>
          <p:cNvSpPr>
            <a:spLocks noChangeShapeType="1"/>
          </p:cNvSpPr>
          <p:nvPr/>
        </p:nvSpPr>
        <p:spPr bwMode="auto">
          <a:xfrm>
            <a:off x="7740650" y="2363788"/>
            <a:ext cx="0" cy="287337"/>
          </a:xfrm>
          <a:prstGeom prst="line">
            <a:avLst/>
          </a:prstGeom>
          <a:noFill/>
          <a:ln w="38100">
            <a:solidFill>
              <a:schemeClr val="tx1"/>
            </a:solidFill>
            <a:round/>
            <a:tailEnd type="triangle" w="med" len="med"/>
          </a:ln>
          <a:effectLst/>
        </p:spPr>
        <p:txBody>
          <a:bodyPr/>
          <a:lstStyle/>
          <a:p>
            <a:endParaRPr lang="zh-CN" altLang="en-US"/>
          </a:p>
        </p:txBody>
      </p:sp>
      <p:sp>
        <p:nvSpPr>
          <p:cNvPr id="1257482" name="Text Box 10"/>
          <p:cNvSpPr txBox="1">
            <a:spLocks noChangeArrowheads="1"/>
          </p:cNvSpPr>
          <p:nvPr/>
        </p:nvSpPr>
        <p:spPr bwMode="auto">
          <a:xfrm>
            <a:off x="6516688" y="3357563"/>
            <a:ext cx="2447925" cy="457200"/>
          </a:xfrm>
          <a:prstGeom prst="rect">
            <a:avLst/>
          </a:prstGeom>
          <a:noFill/>
          <a:ln w="9525">
            <a:noFill/>
            <a:miter lim="800000"/>
          </a:ln>
          <a:effectLst/>
        </p:spPr>
        <p:txBody>
          <a:bodyPr>
            <a:spAutoFit/>
          </a:bodyPr>
          <a:lstStyle/>
          <a:p>
            <a:pPr>
              <a:spcBef>
                <a:spcPct val="50000"/>
              </a:spcBef>
            </a:pPr>
            <a:r>
              <a:rPr kumimoji="0" lang="en-US" altLang="zh-CN" b="1">
                <a:solidFill>
                  <a:srgbClr val="0000FF"/>
                </a:solidFill>
                <a:latin typeface="宋体" panose="02010600030101010101" pitchFamily="2" charset="-122"/>
              </a:rPr>
              <a:t>④</a:t>
            </a:r>
            <a:r>
              <a:rPr kumimoji="0" lang="zh-CN" altLang="en-US" b="1">
                <a:solidFill>
                  <a:srgbClr val="0000FF"/>
                </a:solidFill>
                <a:latin typeface="Arial" panose="020B0604020202020204" pitchFamily="34" charset="0"/>
              </a:rPr>
              <a:t>敏感信息收集</a:t>
            </a:r>
          </a:p>
        </p:txBody>
      </p:sp>
      <p:sp>
        <p:nvSpPr>
          <p:cNvPr id="1257483" name="Line 11"/>
          <p:cNvSpPr>
            <a:spLocks noChangeShapeType="1"/>
          </p:cNvSpPr>
          <p:nvPr/>
        </p:nvSpPr>
        <p:spPr bwMode="auto">
          <a:xfrm>
            <a:off x="7740650" y="3070225"/>
            <a:ext cx="0" cy="287338"/>
          </a:xfrm>
          <a:prstGeom prst="line">
            <a:avLst/>
          </a:prstGeom>
          <a:noFill/>
          <a:ln w="38100">
            <a:solidFill>
              <a:schemeClr val="tx1"/>
            </a:solidFill>
            <a:round/>
            <a:tailEnd type="triangle" w="med" len="med"/>
          </a:ln>
          <a:effectLst/>
        </p:spPr>
        <p:txBody>
          <a:bodyPr/>
          <a:lstStyle/>
          <a:p>
            <a:endParaRPr lang="zh-CN" altLang="en-US"/>
          </a:p>
        </p:txBody>
      </p:sp>
      <p:sp>
        <p:nvSpPr>
          <p:cNvPr id="1257484" name="Line 12"/>
          <p:cNvSpPr>
            <a:spLocks noChangeShapeType="1"/>
          </p:cNvSpPr>
          <p:nvPr/>
        </p:nvSpPr>
        <p:spPr bwMode="auto">
          <a:xfrm>
            <a:off x="7740650" y="3860800"/>
            <a:ext cx="0" cy="287338"/>
          </a:xfrm>
          <a:prstGeom prst="line">
            <a:avLst/>
          </a:prstGeom>
          <a:noFill/>
          <a:ln w="38100">
            <a:solidFill>
              <a:schemeClr val="tx1"/>
            </a:solidFill>
            <a:round/>
            <a:tailEnd type="triangle" w="med" len="med"/>
          </a:ln>
          <a:effectLst/>
        </p:spPr>
        <p:txBody>
          <a:bodyPr/>
          <a:lstStyle/>
          <a:p>
            <a:endParaRPr lang="zh-CN" altLang="en-US"/>
          </a:p>
        </p:txBody>
      </p:sp>
      <p:sp>
        <p:nvSpPr>
          <p:cNvPr id="1257485" name="Text Box 13"/>
          <p:cNvSpPr txBox="1">
            <a:spLocks noChangeArrowheads="1"/>
          </p:cNvSpPr>
          <p:nvPr/>
        </p:nvSpPr>
        <p:spPr bwMode="auto">
          <a:xfrm>
            <a:off x="6516688" y="4149725"/>
            <a:ext cx="2447925" cy="457200"/>
          </a:xfrm>
          <a:prstGeom prst="rect">
            <a:avLst/>
          </a:prstGeom>
          <a:noFill/>
          <a:ln w="9525">
            <a:noFill/>
            <a:miter lim="800000"/>
          </a:ln>
          <a:effectLst/>
        </p:spPr>
        <p:txBody>
          <a:bodyPr>
            <a:spAutoFit/>
          </a:bodyPr>
          <a:lstStyle/>
          <a:p>
            <a:pPr>
              <a:spcBef>
                <a:spcPct val="50000"/>
              </a:spcBef>
            </a:pPr>
            <a:r>
              <a:rPr kumimoji="0" lang="en-US" altLang="zh-CN" b="1">
                <a:solidFill>
                  <a:srgbClr val="FF0000"/>
                </a:solidFill>
                <a:latin typeface="Arial" panose="020B0604020202020204" pitchFamily="34" charset="0"/>
              </a:rPr>
              <a:t>⑤</a:t>
            </a:r>
            <a:r>
              <a:rPr kumimoji="0" lang="zh-CN" altLang="en-US" b="1">
                <a:solidFill>
                  <a:srgbClr val="FF0000"/>
                </a:solidFill>
                <a:latin typeface="Arial" panose="020B0604020202020204" pitchFamily="34" charset="0"/>
              </a:rPr>
              <a:t>敏感信息转移</a:t>
            </a:r>
          </a:p>
        </p:txBody>
      </p:sp>
    </p:spTree>
  </p:cSld>
  <p:clrMapOvr>
    <a:masterClrMapping/>
  </p:clrMapOvr>
  <p:transition>
    <p:strips dir="rd"/>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8498" name="Rectangle 2"/>
          <p:cNvSpPr>
            <a:spLocks noGrp="1" noChangeArrowheads="1"/>
          </p:cNvSpPr>
          <p:nvPr>
            <p:ph type="title"/>
          </p:nvPr>
        </p:nvSpPr>
        <p:spPr/>
        <p:txBody>
          <a:bodyPr/>
          <a:lstStyle/>
          <a:p>
            <a:r>
              <a:rPr lang="en-US" altLang="zh-CN">
                <a:latin typeface="Arial" panose="020B0604020202020204"/>
              </a:rPr>
              <a:t>“</a:t>
            </a:r>
            <a:r>
              <a:rPr lang="zh-CN" altLang="en-US"/>
              <a:t>摆渡</a:t>
            </a:r>
            <a:r>
              <a:rPr lang="zh-CN" altLang="en-US">
                <a:latin typeface="Arial" panose="020B0604020202020204"/>
              </a:rPr>
              <a:t>”</a:t>
            </a:r>
            <a:r>
              <a:rPr lang="zh-CN" altLang="en-US"/>
              <a:t>木马的运行</a:t>
            </a:r>
          </a:p>
        </p:txBody>
      </p:sp>
      <p:sp>
        <p:nvSpPr>
          <p:cNvPr id="1258499" name="Rectangle 3"/>
          <p:cNvSpPr>
            <a:spLocks noGrp="1" noChangeArrowheads="1"/>
          </p:cNvSpPr>
          <p:nvPr>
            <p:ph type="body" idx="1"/>
          </p:nvPr>
        </p:nvSpPr>
        <p:spPr/>
        <p:txBody>
          <a:bodyPr/>
          <a:lstStyle/>
          <a:p>
            <a:endParaRPr lang="zh-CN" altLang="zh-CN"/>
          </a:p>
        </p:txBody>
      </p:sp>
      <p:pic>
        <p:nvPicPr>
          <p:cNvPr id="1258500" name="Picture 4" descr="6"/>
          <p:cNvPicPr>
            <a:picLocks noChangeAspect="1" noChangeArrowheads="1"/>
          </p:cNvPicPr>
          <p:nvPr/>
        </p:nvPicPr>
        <p:blipFill>
          <a:blip r:embed="rId2" cstate="print"/>
          <a:srcRect l="2069" t="2571"/>
          <a:stretch>
            <a:fillRect/>
          </a:stretch>
        </p:blipFill>
        <p:spPr bwMode="auto">
          <a:xfrm>
            <a:off x="0" y="981075"/>
            <a:ext cx="6815138" cy="5456238"/>
          </a:xfrm>
          <a:prstGeom prst="rect">
            <a:avLst/>
          </a:prstGeom>
          <a:noFill/>
        </p:spPr>
      </p:pic>
      <p:sp>
        <p:nvSpPr>
          <p:cNvPr id="1258501" name="Text Box 5"/>
          <p:cNvSpPr txBox="1">
            <a:spLocks noChangeArrowheads="1"/>
          </p:cNvSpPr>
          <p:nvPr/>
        </p:nvSpPr>
        <p:spPr bwMode="auto">
          <a:xfrm>
            <a:off x="6516688" y="1196975"/>
            <a:ext cx="2447925" cy="457200"/>
          </a:xfrm>
          <a:prstGeom prst="rect">
            <a:avLst/>
          </a:prstGeom>
          <a:noFill/>
          <a:ln w="9525">
            <a:noFill/>
            <a:miter lim="800000"/>
          </a:ln>
          <a:effectLst/>
        </p:spPr>
        <p:txBody>
          <a:bodyPr>
            <a:spAutoFit/>
          </a:bodyPr>
          <a:lstStyle/>
          <a:p>
            <a:pPr>
              <a:spcBef>
                <a:spcPct val="50000"/>
              </a:spcBef>
            </a:pPr>
            <a:r>
              <a:rPr kumimoji="0" lang="en-US" altLang="zh-CN" b="1">
                <a:solidFill>
                  <a:srgbClr val="0000FF"/>
                </a:solidFill>
                <a:latin typeface="宋体" panose="02010600030101010101" pitchFamily="2" charset="-122"/>
              </a:rPr>
              <a:t>①</a:t>
            </a:r>
            <a:r>
              <a:rPr kumimoji="0" lang="zh-CN" altLang="en-US" b="1">
                <a:solidFill>
                  <a:srgbClr val="0000FF"/>
                </a:solidFill>
                <a:latin typeface="Arial" panose="020B0604020202020204" pitchFamily="34" charset="0"/>
              </a:rPr>
              <a:t>植入外网主机</a:t>
            </a:r>
          </a:p>
        </p:txBody>
      </p:sp>
      <p:sp>
        <p:nvSpPr>
          <p:cNvPr id="1258502" name="Text Box 6"/>
          <p:cNvSpPr txBox="1">
            <a:spLocks noChangeArrowheads="1"/>
          </p:cNvSpPr>
          <p:nvPr/>
        </p:nvSpPr>
        <p:spPr bwMode="auto">
          <a:xfrm>
            <a:off x="6516688" y="1916113"/>
            <a:ext cx="2447925" cy="457200"/>
          </a:xfrm>
          <a:prstGeom prst="rect">
            <a:avLst/>
          </a:prstGeom>
          <a:noFill/>
          <a:ln w="9525">
            <a:noFill/>
            <a:miter lim="800000"/>
          </a:ln>
          <a:effectLst/>
        </p:spPr>
        <p:txBody>
          <a:bodyPr>
            <a:spAutoFit/>
          </a:bodyPr>
          <a:lstStyle/>
          <a:p>
            <a:pPr>
              <a:spcBef>
                <a:spcPct val="50000"/>
              </a:spcBef>
            </a:pPr>
            <a:r>
              <a:rPr kumimoji="0" lang="en-US" altLang="zh-CN" b="1">
                <a:solidFill>
                  <a:srgbClr val="0000FF"/>
                </a:solidFill>
                <a:latin typeface="宋体" panose="02010600030101010101" pitchFamily="2" charset="-122"/>
              </a:rPr>
              <a:t>②</a:t>
            </a:r>
            <a:r>
              <a:rPr kumimoji="0" lang="zh-CN" altLang="en-US" b="1">
                <a:solidFill>
                  <a:srgbClr val="0000FF"/>
                </a:solidFill>
                <a:latin typeface="Arial" panose="020B0604020202020204" pitchFamily="34" charset="0"/>
              </a:rPr>
              <a:t>植入移动设备</a:t>
            </a:r>
          </a:p>
        </p:txBody>
      </p:sp>
      <p:sp>
        <p:nvSpPr>
          <p:cNvPr id="1258503" name="Line 7"/>
          <p:cNvSpPr>
            <a:spLocks noChangeShapeType="1"/>
          </p:cNvSpPr>
          <p:nvPr/>
        </p:nvSpPr>
        <p:spPr bwMode="auto">
          <a:xfrm>
            <a:off x="7740650" y="1671638"/>
            <a:ext cx="0" cy="287337"/>
          </a:xfrm>
          <a:prstGeom prst="line">
            <a:avLst/>
          </a:prstGeom>
          <a:noFill/>
          <a:ln w="38100">
            <a:solidFill>
              <a:schemeClr val="tx1"/>
            </a:solidFill>
            <a:round/>
            <a:tailEnd type="triangle" w="med" len="med"/>
          </a:ln>
          <a:effectLst/>
        </p:spPr>
        <p:txBody>
          <a:bodyPr/>
          <a:lstStyle/>
          <a:p>
            <a:endParaRPr lang="zh-CN" altLang="en-US"/>
          </a:p>
        </p:txBody>
      </p:sp>
      <p:sp>
        <p:nvSpPr>
          <p:cNvPr id="1258504" name="Text Box 8"/>
          <p:cNvSpPr txBox="1">
            <a:spLocks noChangeArrowheads="1"/>
          </p:cNvSpPr>
          <p:nvPr/>
        </p:nvSpPr>
        <p:spPr bwMode="auto">
          <a:xfrm>
            <a:off x="6530975" y="2636838"/>
            <a:ext cx="2447925" cy="457200"/>
          </a:xfrm>
          <a:prstGeom prst="rect">
            <a:avLst/>
          </a:prstGeom>
          <a:noFill/>
          <a:ln w="9525">
            <a:noFill/>
            <a:miter lim="800000"/>
          </a:ln>
          <a:effectLst/>
        </p:spPr>
        <p:txBody>
          <a:bodyPr>
            <a:spAutoFit/>
          </a:bodyPr>
          <a:lstStyle/>
          <a:p>
            <a:pPr>
              <a:spcBef>
                <a:spcPct val="50000"/>
              </a:spcBef>
            </a:pPr>
            <a:r>
              <a:rPr kumimoji="0" lang="en-US" altLang="zh-CN" b="1">
                <a:solidFill>
                  <a:srgbClr val="0000FF"/>
                </a:solidFill>
                <a:latin typeface="宋体" panose="02010600030101010101" pitchFamily="2" charset="-122"/>
              </a:rPr>
              <a:t>③</a:t>
            </a:r>
            <a:r>
              <a:rPr kumimoji="0" lang="zh-CN" altLang="en-US" b="1">
                <a:solidFill>
                  <a:srgbClr val="0000FF"/>
                </a:solidFill>
                <a:latin typeface="Arial" panose="020B0604020202020204" pitchFamily="34" charset="0"/>
              </a:rPr>
              <a:t>植入内网主机</a:t>
            </a:r>
          </a:p>
        </p:txBody>
      </p:sp>
      <p:sp>
        <p:nvSpPr>
          <p:cNvPr id="1258505" name="Line 9"/>
          <p:cNvSpPr>
            <a:spLocks noChangeShapeType="1"/>
          </p:cNvSpPr>
          <p:nvPr/>
        </p:nvSpPr>
        <p:spPr bwMode="auto">
          <a:xfrm>
            <a:off x="7740650" y="2363788"/>
            <a:ext cx="0" cy="287337"/>
          </a:xfrm>
          <a:prstGeom prst="line">
            <a:avLst/>
          </a:prstGeom>
          <a:noFill/>
          <a:ln w="38100">
            <a:solidFill>
              <a:schemeClr val="tx1"/>
            </a:solidFill>
            <a:round/>
            <a:tailEnd type="triangle" w="med" len="med"/>
          </a:ln>
          <a:effectLst/>
        </p:spPr>
        <p:txBody>
          <a:bodyPr/>
          <a:lstStyle/>
          <a:p>
            <a:endParaRPr lang="zh-CN" altLang="en-US"/>
          </a:p>
        </p:txBody>
      </p:sp>
      <p:sp>
        <p:nvSpPr>
          <p:cNvPr id="1258506" name="Text Box 10"/>
          <p:cNvSpPr txBox="1">
            <a:spLocks noChangeArrowheads="1"/>
          </p:cNvSpPr>
          <p:nvPr/>
        </p:nvSpPr>
        <p:spPr bwMode="auto">
          <a:xfrm>
            <a:off x="6516688" y="3357563"/>
            <a:ext cx="2447925" cy="457200"/>
          </a:xfrm>
          <a:prstGeom prst="rect">
            <a:avLst/>
          </a:prstGeom>
          <a:noFill/>
          <a:ln w="9525">
            <a:noFill/>
            <a:miter lim="800000"/>
          </a:ln>
          <a:effectLst/>
        </p:spPr>
        <p:txBody>
          <a:bodyPr>
            <a:spAutoFit/>
          </a:bodyPr>
          <a:lstStyle/>
          <a:p>
            <a:pPr>
              <a:spcBef>
                <a:spcPct val="50000"/>
              </a:spcBef>
            </a:pPr>
            <a:r>
              <a:rPr kumimoji="0" lang="en-US" altLang="zh-CN" b="1">
                <a:solidFill>
                  <a:srgbClr val="0000FF"/>
                </a:solidFill>
                <a:latin typeface="宋体" panose="02010600030101010101" pitchFamily="2" charset="-122"/>
              </a:rPr>
              <a:t>④</a:t>
            </a:r>
            <a:r>
              <a:rPr kumimoji="0" lang="zh-CN" altLang="en-US" b="1">
                <a:solidFill>
                  <a:srgbClr val="0000FF"/>
                </a:solidFill>
                <a:latin typeface="Arial" panose="020B0604020202020204" pitchFamily="34" charset="0"/>
              </a:rPr>
              <a:t>敏感信息收集</a:t>
            </a:r>
          </a:p>
        </p:txBody>
      </p:sp>
      <p:sp>
        <p:nvSpPr>
          <p:cNvPr id="1258507" name="Line 11"/>
          <p:cNvSpPr>
            <a:spLocks noChangeShapeType="1"/>
          </p:cNvSpPr>
          <p:nvPr/>
        </p:nvSpPr>
        <p:spPr bwMode="auto">
          <a:xfrm>
            <a:off x="7740650" y="3070225"/>
            <a:ext cx="0" cy="287338"/>
          </a:xfrm>
          <a:prstGeom prst="line">
            <a:avLst/>
          </a:prstGeom>
          <a:noFill/>
          <a:ln w="38100">
            <a:solidFill>
              <a:schemeClr val="tx1"/>
            </a:solidFill>
            <a:round/>
            <a:tailEnd type="triangle" w="med" len="med"/>
          </a:ln>
          <a:effectLst/>
        </p:spPr>
        <p:txBody>
          <a:bodyPr/>
          <a:lstStyle/>
          <a:p>
            <a:endParaRPr lang="zh-CN" altLang="en-US"/>
          </a:p>
        </p:txBody>
      </p:sp>
      <p:sp>
        <p:nvSpPr>
          <p:cNvPr id="1258508" name="Line 12"/>
          <p:cNvSpPr>
            <a:spLocks noChangeShapeType="1"/>
          </p:cNvSpPr>
          <p:nvPr/>
        </p:nvSpPr>
        <p:spPr bwMode="auto">
          <a:xfrm>
            <a:off x="7740650" y="3860800"/>
            <a:ext cx="0" cy="287338"/>
          </a:xfrm>
          <a:prstGeom prst="line">
            <a:avLst/>
          </a:prstGeom>
          <a:noFill/>
          <a:ln w="38100">
            <a:solidFill>
              <a:schemeClr val="tx1"/>
            </a:solidFill>
            <a:round/>
            <a:tailEnd type="triangle" w="med" len="med"/>
          </a:ln>
          <a:effectLst/>
        </p:spPr>
        <p:txBody>
          <a:bodyPr/>
          <a:lstStyle/>
          <a:p>
            <a:endParaRPr lang="zh-CN" altLang="en-US"/>
          </a:p>
        </p:txBody>
      </p:sp>
      <p:sp>
        <p:nvSpPr>
          <p:cNvPr id="1258509" name="Text Box 13"/>
          <p:cNvSpPr txBox="1">
            <a:spLocks noChangeArrowheads="1"/>
          </p:cNvSpPr>
          <p:nvPr/>
        </p:nvSpPr>
        <p:spPr bwMode="auto">
          <a:xfrm>
            <a:off x="6516688" y="4076700"/>
            <a:ext cx="2447925" cy="457200"/>
          </a:xfrm>
          <a:prstGeom prst="rect">
            <a:avLst/>
          </a:prstGeom>
          <a:noFill/>
          <a:ln w="9525">
            <a:noFill/>
            <a:miter lim="800000"/>
          </a:ln>
          <a:effectLst/>
        </p:spPr>
        <p:txBody>
          <a:bodyPr>
            <a:spAutoFit/>
          </a:bodyPr>
          <a:lstStyle/>
          <a:p>
            <a:pPr>
              <a:spcBef>
                <a:spcPct val="50000"/>
              </a:spcBef>
            </a:pPr>
            <a:r>
              <a:rPr kumimoji="0" lang="en-US" altLang="zh-CN" b="1">
                <a:solidFill>
                  <a:srgbClr val="0000FF"/>
                </a:solidFill>
                <a:latin typeface="Arial" panose="020B0604020202020204" pitchFamily="34" charset="0"/>
              </a:rPr>
              <a:t>⑤</a:t>
            </a:r>
            <a:r>
              <a:rPr kumimoji="0" lang="zh-CN" altLang="en-US" b="1">
                <a:solidFill>
                  <a:srgbClr val="0000FF"/>
                </a:solidFill>
                <a:latin typeface="Arial" panose="020B0604020202020204" pitchFamily="34" charset="0"/>
              </a:rPr>
              <a:t>敏感信息转移</a:t>
            </a:r>
          </a:p>
        </p:txBody>
      </p:sp>
      <p:sp>
        <p:nvSpPr>
          <p:cNvPr id="1258510" name="Line 14"/>
          <p:cNvSpPr>
            <a:spLocks noChangeShapeType="1"/>
          </p:cNvSpPr>
          <p:nvPr/>
        </p:nvSpPr>
        <p:spPr bwMode="auto">
          <a:xfrm>
            <a:off x="7740650" y="4508500"/>
            <a:ext cx="0" cy="287338"/>
          </a:xfrm>
          <a:prstGeom prst="line">
            <a:avLst/>
          </a:prstGeom>
          <a:noFill/>
          <a:ln w="38100">
            <a:solidFill>
              <a:schemeClr val="tx1"/>
            </a:solidFill>
            <a:round/>
            <a:tailEnd type="triangle" w="med" len="med"/>
          </a:ln>
          <a:effectLst/>
        </p:spPr>
        <p:txBody>
          <a:bodyPr/>
          <a:lstStyle/>
          <a:p>
            <a:endParaRPr lang="zh-CN" altLang="en-US"/>
          </a:p>
        </p:txBody>
      </p:sp>
      <p:sp>
        <p:nvSpPr>
          <p:cNvPr id="1258511" name="Text Box 15"/>
          <p:cNvSpPr txBox="1">
            <a:spLocks noChangeArrowheads="1"/>
          </p:cNvSpPr>
          <p:nvPr/>
        </p:nvSpPr>
        <p:spPr bwMode="auto">
          <a:xfrm>
            <a:off x="6516688" y="4772025"/>
            <a:ext cx="2447925" cy="457200"/>
          </a:xfrm>
          <a:prstGeom prst="rect">
            <a:avLst/>
          </a:prstGeom>
          <a:noFill/>
          <a:ln w="9525">
            <a:noFill/>
            <a:miter lim="800000"/>
          </a:ln>
          <a:effectLst/>
        </p:spPr>
        <p:txBody>
          <a:bodyPr>
            <a:spAutoFit/>
          </a:bodyPr>
          <a:lstStyle/>
          <a:p>
            <a:pPr>
              <a:spcBef>
                <a:spcPct val="50000"/>
              </a:spcBef>
            </a:pPr>
            <a:r>
              <a:rPr kumimoji="0" lang="en-US" altLang="zh-CN" b="1">
                <a:solidFill>
                  <a:srgbClr val="FF0000"/>
                </a:solidFill>
                <a:latin typeface="宋体" panose="02010600030101010101" pitchFamily="2" charset="-122"/>
              </a:rPr>
              <a:t>⑥</a:t>
            </a:r>
            <a:r>
              <a:rPr kumimoji="0" lang="zh-CN" altLang="en-US" b="1">
                <a:solidFill>
                  <a:srgbClr val="FF0000"/>
                </a:solidFill>
                <a:latin typeface="Arial" panose="020B0604020202020204" pitchFamily="34" charset="0"/>
              </a:rPr>
              <a:t>敏感信息泄露</a:t>
            </a:r>
          </a:p>
        </p:txBody>
      </p:sp>
    </p:spTree>
  </p:cSld>
  <p:clrMapOvr>
    <a:masterClrMapping/>
  </p:clrMapOvr>
  <p:transition>
    <p:split dir="in"/>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914526" y="2895600"/>
            <a:ext cx="6019800" cy="958850"/>
          </a:xfrm>
        </p:spPr>
        <p:txBody>
          <a:bodyPr/>
          <a:lstStyle/>
          <a:p>
            <a:r>
              <a:rPr lang="zh-CN" altLang="en-US" dirty="0">
                <a:solidFill>
                  <a:srgbClr val="C00000"/>
                </a:solidFill>
              </a:rPr>
              <a:t>二、木马自动加载技术</a:t>
            </a: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3" name="Rectangle 2"/>
          <p:cNvSpPr>
            <a:spLocks noGrp="1" noChangeArrowheads="1"/>
          </p:cNvSpPr>
          <p:nvPr>
            <p:ph type="title"/>
          </p:nvPr>
        </p:nvSpPr>
        <p:spPr/>
        <p:txBody>
          <a:bodyPr/>
          <a:lstStyle/>
          <a:p>
            <a:pPr eaLnBrk="1" hangingPunct="1"/>
            <a:r>
              <a:rPr lang="zh-CN" altLang="en-US" dirty="0"/>
              <a:t>自动加载技术</a:t>
            </a:r>
          </a:p>
        </p:txBody>
      </p:sp>
      <p:sp>
        <p:nvSpPr>
          <p:cNvPr id="63494" name="Rectangle 3"/>
          <p:cNvSpPr>
            <a:spLocks noGrp="1" noChangeArrowheads="1"/>
          </p:cNvSpPr>
          <p:nvPr>
            <p:ph type="body" idx="1"/>
          </p:nvPr>
        </p:nvSpPr>
        <p:spPr>
          <a:xfrm>
            <a:off x="573088" y="1392238"/>
            <a:ext cx="7772400" cy="4114800"/>
          </a:xfrm>
        </p:spPr>
        <p:txBody>
          <a:bodyPr/>
          <a:lstStyle/>
          <a:p>
            <a:pPr eaLnBrk="1" hangingPunct="1">
              <a:lnSpc>
                <a:spcPct val="90000"/>
              </a:lnSpc>
            </a:pPr>
            <a:r>
              <a:rPr lang="zh-CN" altLang="en-US" dirty="0"/>
              <a:t>木马程序在被植入目标主机后，不可能寄希望于用户双击其图标来运行启动，只能不动声色地自动启动和运行，攻击才能以此为依据侵入被侵主机，完成控制。</a:t>
            </a: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7" name="Rectangle 2"/>
          <p:cNvSpPr>
            <a:spLocks noGrp="1" noChangeArrowheads="1"/>
          </p:cNvSpPr>
          <p:nvPr>
            <p:ph type="title"/>
          </p:nvPr>
        </p:nvSpPr>
        <p:spPr/>
        <p:txBody>
          <a:bodyPr/>
          <a:lstStyle/>
          <a:p>
            <a:pPr eaLnBrk="1" hangingPunct="1"/>
            <a:r>
              <a:rPr lang="zh-CN" altLang="en-US"/>
              <a:t>自动加载技术</a:t>
            </a:r>
          </a:p>
        </p:txBody>
      </p:sp>
      <p:sp>
        <p:nvSpPr>
          <p:cNvPr id="64518" name="Rectangle 3"/>
          <p:cNvSpPr>
            <a:spLocks noGrp="1" noChangeArrowheads="1"/>
          </p:cNvSpPr>
          <p:nvPr>
            <p:ph type="body" idx="1"/>
          </p:nvPr>
        </p:nvSpPr>
        <p:spPr>
          <a:xfrm>
            <a:off x="649288" y="1268412"/>
            <a:ext cx="7772400" cy="5056187"/>
          </a:xfrm>
        </p:spPr>
        <p:txBody>
          <a:bodyPr/>
          <a:lstStyle/>
          <a:p>
            <a:pPr eaLnBrk="1" hangingPunct="1"/>
            <a:r>
              <a:rPr lang="zh-CN" altLang="en-US" sz="2400" dirty="0"/>
              <a:t>在</a:t>
            </a:r>
            <a:r>
              <a:rPr lang="en-US" altLang="zh-CN" sz="2400" dirty="0"/>
              <a:t>Windows</a:t>
            </a:r>
            <a:r>
              <a:rPr lang="zh-CN" altLang="en-US" sz="2400" dirty="0"/>
              <a:t>系统中木马程序的自动加载技术主要有：</a:t>
            </a:r>
          </a:p>
          <a:p>
            <a:pPr lvl="1" eaLnBrk="1" hangingPunct="1"/>
            <a:r>
              <a:rPr lang="zh-CN" altLang="en-US" sz="2400" dirty="0"/>
              <a:t>修改系统文件 </a:t>
            </a:r>
          </a:p>
          <a:p>
            <a:pPr lvl="1" eaLnBrk="1" hangingPunct="1"/>
            <a:r>
              <a:rPr lang="zh-CN" altLang="en-US" sz="2400" dirty="0"/>
              <a:t>修改系统注册表</a:t>
            </a:r>
          </a:p>
          <a:p>
            <a:pPr lvl="1" eaLnBrk="1" hangingPunct="1"/>
            <a:r>
              <a:rPr lang="zh-CN" altLang="en-US" sz="2400" dirty="0"/>
              <a:t>添加系统服务</a:t>
            </a:r>
          </a:p>
          <a:p>
            <a:pPr lvl="1" eaLnBrk="1" hangingPunct="1"/>
            <a:r>
              <a:rPr lang="zh-CN" altLang="en-US" sz="2400" dirty="0"/>
              <a:t>修改文件打开关联属性</a:t>
            </a:r>
          </a:p>
          <a:p>
            <a:pPr lvl="1" eaLnBrk="1" hangingPunct="1"/>
            <a:r>
              <a:rPr lang="zh-CN" altLang="en-US" sz="2400" dirty="0"/>
              <a:t>修改任务计划</a:t>
            </a:r>
            <a:endParaRPr lang="en-US" altLang="zh-CN" sz="2400" dirty="0"/>
          </a:p>
          <a:p>
            <a:pPr lvl="1" eaLnBrk="1" hangingPunct="1"/>
            <a:r>
              <a:rPr lang="zh-CN" altLang="en-US" sz="2400" dirty="0"/>
              <a:t>修改组策略</a:t>
            </a:r>
          </a:p>
          <a:p>
            <a:pPr lvl="1" eaLnBrk="1" hangingPunct="1"/>
            <a:r>
              <a:rPr lang="zh-CN" altLang="en-US" sz="2400" dirty="0"/>
              <a:t>利用系统自动运行的程序</a:t>
            </a:r>
            <a:endParaRPr lang="en-US" altLang="zh-CN" sz="2400" dirty="0"/>
          </a:p>
          <a:p>
            <a:pPr lvl="1" eaLnBrk="1" hangingPunct="1"/>
            <a:r>
              <a:rPr lang="zh-CN" altLang="en-US" sz="2400" dirty="0"/>
              <a:t>修改启动文件夹</a:t>
            </a:r>
            <a:endParaRPr lang="en-US" altLang="zh-CN" sz="2400" dirty="0"/>
          </a:p>
          <a:p>
            <a:pPr lvl="1" eaLnBrk="1" hangingPunct="1"/>
            <a:r>
              <a:rPr lang="zh-CN" altLang="en-US" sz="2400" dirty="0"/>
              <a:t>替换系统</a:t>
            </a:r>
            <a:r>
              <a:rPr lang="en-US" altLang="zh-CN" sz="2400" dirty="0"/>
              <a:t>DLL</a:t>
            </a: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41" name="Rectangle 2"/>
          <p:cNvSpPr>
            <a:spLocks noGrp="1" noChangeArrowheads="1"/>
          </p:cNvSpPr>
          <p:nvPr>
            <p:ph type="title"/>
          </p:nvPr>
        </p:nvSpPr>
        <p:spPr/>
        <p:txBody>
          <a:bodyPr/>
          <a:lstStyle/>
          <a:p>
            <a:pPr eaLnBrk="1" hangingPunct="1"/>
            <a:r>
              <a:rPr lang="en-US" altLang="zh-CN" dirty="0"/>
              <a:t>(1) </a:t>
            </a:r>
            <a:r>
              <a:rPr lang="zh-CN" altLang="en-US" dirty="0"/>
              <a:t>修改系统文件</a:t>
            </a:r>
          </a:p>
        </p:txBody>
      </p:sp>
      <p:sp>
        <p:nvSpPr>
          <p:cNvPr id="65542" name="Rectangle 3"/>
          <p:cNvSpPr>
            <a:spLocks noGrp="1" noChangeArrowheads="1"/>
          </p:cNvSpPr>
          <p:nvPr>
            <p:ph type="body" idx="1"/>
          </p:nvPr>
        </p:nvSpPr>
        <p:spPr>
          <a:xfrm>
            <a:off x="684213" y="1285875"/>
            <a:ext cx="7848600" cy="4429125"/>
          </a:xfrm>
        </p:spPr>
        <p:txBody>
          <a:bodyPr/>
          <a:lstStyle/>
          <a:p>
            <a:pPr eaLnBrk="1" hangingPunct="1"/>
            <a:r>
              <a:rPr lang="zh-CN" altLang="en-US" sz="2800" dirty="0"/>
              <a:t>木马程序一般会在第一次运行时，修改目标系统文件以达到自动加载的目的</a:t>
            </a:r>
            <a:endParaRPr lang="en-US" altLang="zh-CN" sz="2800" dirty="0"/>
          </a:p>
          <a:p>
            <a:pPr lvl="1" eaLnBrk="1" hangingPunct="1"/>
            <a:r>
              <a:rPr lang="zh-CN" altLang="en-US" sz="2400" dirty="0"/>
              <a:t>修改</a:t>
            </a:r>
            <a:r>
              <a:rPr lang="en-US" altLang="zh-CN" sz="2400" dirty="0"/>
              <a:t>autoexec.bat</a:t>
            </a:r>
            <a:r>
              <a:rPr lang="zh-CN" altLang="en-US" sz="2400" dirty="0"/>
              <a:t>等批处理文件来实现自动启动：常通过修改</a:t>
            </a:r>
            <a:r>
              <a:rPr lang="en-US" altLang="zh-CN" sz="2400" dirty="0"/>
              <a:t>Autoexec.bat</a:t>
            </a:r>
            <a:r>
              <a:rPr lang="zh-CN" altLang="en-US" sz="2400" dirty="0"/>
              <a:t>、</a:t>
            </a:r>
            <a:r>
              <a:rPr lang="en-US" altLang="zh-CN" sz="2400" dirty="0"/>
              <a:t>Winstart.bat</a:t>
            </a:r>
            <a:r>
              <a:rPr lang="zh-CN" altLang="en-US" sz="2400" dirty="0"/>
              <a:t>、</a:t>
            </a:r>
            <a:r>
              <a:rPr lang="en-US" altLang="zh-CN" sz="2400" dirty="0"/>
              <a:t>Dosstart.bat</a:t>
            </a:r>
            <a:r>
              <a:rPr lang="zh-CN" altLang="en-US" sz="2400" dirty="0"/>
              <a:t>等三个批处理文件来实现自动启动。 </a:t>
            </a:r>
          </a:p>
          <a:p>
            <a:pPr lvl="1" eaLnBrk="1" hangingPunct="1"/>
            <a:r>
              <a:rPr lang="zh-CN" altLang="en-US" sz="2400" dirty="0"/>
              <a:t>在系统配置文件实现：通过修改</a:t>
            </a:r>
            <a:r>
              <a:rPr lang="en-US" altLang="zh-CN" sz="2400" dirty="0"/>
              <a:t>Config.sys</a:t>
            </a:r>
            <a:r>
              <a:rPr lang="zh-CN" altLang="en-US" sz="2400" dirty="0"/>
              <a:t>文件、</a:t>
            </a:r>
            <a:r>
              <a:rPr lang="en-US" altLang="zh-CN" sz="2400" dirty="0"/>
              <a:t>Win.ini</a:t>
            </a:r>
            <a:r>
              <a:rPr lang="zh-CN" altLang="en-US" sz="2400" dirty="0"/>
              <a:t>文件、</a:t>
            </a:r>
            <a:r>
              <a:rPr lang="en-US" altLang="zh-CN" sz="2400" dirty="0"/>
              <a:t>System.ini</a:t>
            </a:r>
            <a:r>
              <a:rPr lang="zh-CN" altLang="en-US" sz="2400" dirty="0"/>
              <a:t>文件。  </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3" name="Rectangle 2"/>
          <p:cNvSpPr>
            <a:spLocks noGrp="1" noChangeArrowheads="1"/>
          </p:cNvSpPr>
          <p:nvPr>
            <p:ph type="title"/>
          </p:nvPr>
        </p:nvSpPr>
        <p:spPr/>
        <p:txBody>
          <a:bodyPr/>
          <a:lstStyle/>
          <a:p>
            <a:pPr eaLnBrk="1" hangingPunct="1"/>
            <a:r>
              <a:rPr lang="en-US" altLang="zh-CN" dirty="0"/>
              <a:t>RFC1244 (2/2)</a:t>
            </a:r>
          </a:p>
        </p:txBody>
      </p:sp>
      <p:sp>
        <p:nvSpPr>
          <p:cNvPr id="12294" name="Rectangle 3"/>
          <p:cNvSpPr>
            <a:spLocks noGrp="1" noChangeArrowheads="1"/>
          </p:cNvSpPr>
          <p:nvPr>
            <p:ph type="body" idx="1"/>
          </p:nvPr>
        </p:nvSpPr>
        <p:spPr>
          <a:xfrm>
            <a:off x="525462" y="1409700"/>
            <a:ext cx="7837487" cy="4343400"/>
          </a:xfrm>
        </p:spPr>
        <p:txBody>
          <a:bodyPr/>
          <a:lstStyle/>
          <a:p>
            <a:pPr eaLnBrk="1" hangingPunct="1">
              <a:lnSpc>
                <a:spcPts val="4000"/>
              </a:lnSpc>
            </a:pPr>
            <a:r>
              <a:rPr lang="en-US" altLang="zh-CN" dirty="0"/>
              <a:t>RFC1244</a:t>
            </a:r>
            <a:r>
              <a:rPr lang="zh-CN" altLang="en-US" dirty="0"/>
              <a:t>的定义虽然不十分完善，但是可以澄清一些模糊概念：</a:t>
            </a:r>
          </a:p>
          <a:p>
            <a:pPr lvl="1" eaLnBrk="1" hangingPunct="1">
              <a:lnSpc>
                <a:spcPts val="4000"/>
              </a:lnSpc>
            </a:pPr>
            <a:r>
              <a:rPr lang="zh-CN" altLang="en-US" sz="2800" dirty="0"/>
              <a:t>首先木马程序并不一定实现某种对用户来说有意义或有帮助的功能，但却会实现一些隐藏的、危险的功能；</a:t>
            </a:r>
            <a:endParaRPr lang="en-US" altLang="zh-CN" sz="2800" dirty="0"/>
          </a:p>
          <a:p>
            <a:pPr lvl="1" eaLnBrk="1" hangingPunct="1">
              <a:lnSpc>
                <a:spcPts val="4000"/>
              </a:lnSpc>
            </a:pPr>
            <a:r>
              <a:rPr lang="zh-CN" altLang="en-US" sz="2800" dirty="0"/>
              <a:t>其次木马所实现的主要功能并不为受害者所知，只有程序编制者最清楚。</a:t>
            </a:r>
          </a:p>
          <a:p>
            <a:pPr lvl="1" eaLnBrk="1" hangingPunct="1">
              <a:lnSpc>
                <a:spcPts val="4000"/>
              </a:lnSpc>
            </a:pPr>
            <a:r>
              <a:rPr lang="zh-CN" altLang="en-US" sz="2800" dirty="0"/>
              <a:t>第三，这个定义暗示“有效负载”是恶意的。</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withEffect">
                                  <p:stCondLst>
                                    <p:cond delay="0"/>
                                  </p:stCondLst>
                                  <p:childTnLst>
                                    <p:set>
                                      <p:cBhvr>
                                        <p:cTn id="6" dur="1" fill="hold">
                                          <p:stCondLst>
                                            <p:cond delay="0"/>
                                          </p:stCondLst>
                                        </p:cTn>
                                        <p:tgtEl>
                                          <p:spTgt spid="12294">
                                            <p:txEl>
                                              <p:pRg st="0" end="0"/>
                                            </p:txEl>
                                          </p:spTgt>
                                        </p:tgtEl>
                                        <p:attrNameLst>
                                          <p:attrName>style.visibility</p:attrName>
                                        </p:attrNameLst>
                                      </p:cBhvr>
                                      <p:to>
                                        <p:strVal val="visible"/>
                                      </p:to>
                                    </p:set>
                                    <p:anim calcmode="lin" valueType="num">
                                      <p:cBhvr>
                                        <p:cTn id="7" dur="1000" fill="hold"/>
                                        <p:tgtEl>
                                          <p:spTgt spid="12294">
                                            <p:txEl>
                                              <p:pRg st="0" end="0"/>
                                            </p:txEl>
                                          </p:spTgt>
                                        </p:tgtEl>
                                        <p:attrNameLst>
                                          <p:attrName>ppt_w</p:attrName>
                                        </p:attrNameLst>
                                      </p:cBhvr>
                                      <p:tavLst>
                                        <p:tav tm="0">
                                          <p:val>
                                            <p:strVal val="#ppt_w*0.70"/>
                                          </p:val>
                                        </p:tav>
                                        <p:tav tm="100000">
                                          <p:val>
                                            <p:strVal val="#ppt_w"/>
                                          </p:val>
                                        </p:tav>
                                      </p:tavLst>
                                    </p:anim>
                                    <p:anim calcmode="lin" valueType="num">
                                      <p:cBhvr>
                                        <p:cTn id="8" dur="1000" fill="hold"/>
                                        <p:tgtEl>
                                          <p:spTgt spid="12294">
                                            <p:txEl>
                                              <p:pRg st="0" end="0"/>
                                            </p:txEl>
                                          </p:spTgt>
                                        </p:tgtEl>
                                        <p:attrNameLst>
                                          <p:attrName>ppt_h</p:attrName>
                                        </p:attrNameLst>
                                      </p:cBhvr>
                                      <p:tavLst>
                                        <p:tav tm="0">
                                          <p:val>
                                            <p:strVal val="#ppt_h"/>
                                          </p:val>
                                        </p:tav>
                                        <p:tav tm="100000">
                                          <p:val>
                                            <p:strVal val="#ppt_h"/>
                                          </p:val>
                                        </p:tav>
                                      </p:tavLst>
                                    </p:anim>
                                    <p:animEffect transition="in" filter="fade">
                                      <p:cBhvr>
                                        <p:cTn id="9" dur="1000"/>
                                        <p:tgtEl>
                                          <p:spTgt spid="12294">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grpId="0" nodeType="clickEffect">
                                  <p:stCondLst>
                                    <p:cond delay="0"/>
                                  </p:stCondLst>
                                  <p:childTnLst>
                                    <p:set>
                                      <p:cBhvr>
                                        <p:cTn id="13" dur="1" fill="hold">
                                          <p:stCondLst>
                                            <p:cond delay="0"/>
                                          </p:stCondLst>
                                        </p:cTn>
                                        <p:tgtEl>
                                          <p:spTgt spid="12294">
                                            <p:txEl>
                                              <p:pRg st="1" end="1"/>
                                            </p:txEl>
                                          </p:spTgt>
                                        </p:tgtEl>
                                        <p:attrNameLst>
                                          <p:attrName>style.visibility</p:attrName>
                                        </p:attrNameLst>
                                      </p:cBhvr>
                                      <p:to>
                                        <p:strVal val="visible"/>
                                      </p:to>
                                    </p:set>
                                    <p:anim calcmode="lin" valueType="num">
                                      <p:cBhvr>
                                        <p:cTn id="14" dur="1000" fill="hold"/>
                                        <p:tgtEl>
                                          <p:spTgt spid="12294">
                                            <p:txEl>
                                              <p:pRg st="1" end="1"/>
                                            </p:txEl>
                                          </p:spTgt>
                                        </p:tgtEl>
                                        <p:attrNameLst>
                                          <p:attrName>ppt_w</p:attrName>
                                        </p:attrNameLst>
                                      </p:cBhvr>
                                      <p:tavLst>
                                        <p:tav tm="0">
                                          <p:val>
                                            <p:strVal val="#ppt_w*0.70"/>
                                          </p:val>
                                        </p:tav>
                                        <p:tav tm="100000">
                                          <p:val>
                                            <p:strVal val="#ppt_w"/>
                                          </p:val>
                                        </p:tav>
                                      </p:tavLst>
                                    </p:anim>
                                    <p:anim calcmode="lin" valueType="num">
                                      <p:cBhvr>
                                        <p:cTn id="15" dur="1000" fill="hold"/>
                                        <p:tgtEl>
                                          <p:spTgt spid="12294">
                                            <p:txEl>
                                              <p:pRg st="1" end="1"/>
                                            </p:txEl>
                                          </p:spTgt>
                                        </p:tgtEl>
                                        <p:attrNameLst>
                                          <p:attrName>ppt_h</p:attrName>
                                        </p:attrNameLst>
                                      </p:cBhvr>
                                      <p:tavLst>
                                        <p:tav tm="0">
                                          <p:val>
                                            <p:strVal val="#ppt_h"/>
                                          </p:val>
                                        </p:tav>
                                        <p:tav tm="100000">
                                          <p:val>
                                            <p:strVal val="#ppt_h"/>
                                          </p:val>
                                        </p:tav>
                                      </p:tavLst>
                                    </p:anim>
                                    <p:animEffect transition="in" filter="fade">
                                      <p:cBhvr>
                                        <p:cTn id="16" dur="1000"/>
                                        <p:tgtEl>
                                          <p:spTgt spid="12294">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5" presetClass="entr" presetSubtype="0" fill="hold" grpId="0" nodeType="clickEffect">
                                  <p:stCondLst>
                                    <p:cond delay="0"/>
                                  </p:stCondLst>
                                  <p:childTnLst>
                                    <p:set>
                                      <p:cBhvr>
                                        <p:cTn id="20" dur="1" fill="hold">
                                          <p:stCondLst>
                                            <p:cond delay="0"/>
                                          </p:stCondLst>
                                        </p:cTn>
                                        <p:tgtEl>
                                          <p:spTgt spid="12294">
                                            <p:txEl>
                                              <p:pRg st="2" end="2"/>
                                            </p:txEl>
                                          </p:spTgt>
                                        </p:tgtEl>
                                        <p:attrNameLst>
                                          <p:attrName>style.visibility</p:attrName>
                                        </p:attrNameLst>
                                      </p:cBhvr>
                                      <p:to>
                                        <p:strVal val="visible"/>
                                      </p:to>
                                    </p:set>
                                    <p:anim calcmode="lin" valueType="num">
                                      <p:cBhvr>
                                        <p:cTn id="21" dur="1000" fill="hold"/>
                                        <p:tgtEl>
                                          <p:spTgt spid="12294">
                                            <p:txEl>
                                              <p:pRg st="2" end="2"/>
                                            </p:txEl>
                                          </p:spTgt>
                                        </p:tgtEl>
                                        <p:attrNameLst>
                                          <p:attrName>ppt_w</p:attrName>
                                        </p:attrNameLst>
                                      </p:cBhvr>
                                      <p:tavLst>
                                        <p:tav tm="0">
                                          <p:val>
                                            <p:strVal val="#ppt_w*0.70"/>
                                          </p:val>
                                        </p:tav>
                                        <p:tav tm="100000">
                                          <p:val>
                                            <p:strVal val="#ppt_w"/>
                                          </p:val>
                                        </p:tav>
                                      </p:tavLst>
                                    </p:anim>
                                    <p:anim calcmode="lin" valueType="num">
                                      <p:cBhvr>
                                        <p:cTn id="22" dur="1000" fill="hold"/>
                                        <p:tgtEl>
                                          <p:spTgt spid="12294">
                                            <p:txEl>
                                              <p:pRg st="2" end="2"/>
                                            </p:txEl>
                                          </p:spTgt>
                                        </p:tgtEl>
                                        <p:attrNameLst>
                                          <p:attrName>ppt_h</p:attrName>
                                        </p:attrNameLst>
                                      </p:cBhvr>
                                      <p:tavLst>
                                        <p:tav tm="0">
                                          <p:val>
                                            <p:strVal val="#ppt_h"/>
                                          </p:val>
                                        </p:tav>
                                        <p:tav tm="100000">
                                          <p:val>
                                            <p:strVal val="#ppt_h"/>
                                          </p:val>
                                        </p:tav>
                                      </p:tavLst>
                                    </p:anim>
                                    <p:animEffect transition="in" filter="fade">
                                      <p:cBhvr>
                                        <p:cTn id="23" dur="1000"/>
                                        <p:tgtEl>
                                          <p:spTgt spid="12294">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55" presetClass="entr" presetSubtype="0" fill="hold" grpId="0" nodeType="clickEffect">
                                  <p:stCondLst>
                                    <p:cond delay="0"/>
                                  </p:stCondLst>
                                  <p:childTnLst>
                                    <p:set>
                                      <p:cBhvr>
                                        <p:cTn id="27" dur="1" fill="hold">
                                          <p:stCondLst>
                                            <p:cond delay="0"/>
                                          </p:stCondLst>
                                        </p:cTn>
                                        <p:tgtEl>
                                          <p:spTgt spid="12294">
                                            <p:txEl>
                                              <p:pRg st="3" end="3"/>
                                            </p:txEl>
                                          </p:spTgt>
                                        </p:tgtEl>
                                        <p:attrNameLst>
                                          <p:attrName>style.visibility</p:attrName>
                                        </p:attrNameLst>
                                      </p:cBhvr>
                                      <p:to>
                                        <p:strVal val="visible"/>
                                      </p:to>
                                    </p:set>
                                    <p:anim calcmode="lin" valueType="num">
                                      <p:cBhvr>
                                        <p:cTn id="28" dur="1000" fill="hold"/>
                                        <p:tgtEl>
                                          <p:spTgt spid="12294">
                                            <p:txEl>
                                              <p:pRg st="3" end="3"/>
                                            </p:txEl>
                                          </p:spTgt>
                                        </p:tgtEl>
                                        <p:attrNameLst>
                                          <p:attrName>ppt_w</p:attrName>
                                        </p:attrNameLst>
                                      </p:cBhvr>
                                      <p:tavLst>
                                        <p:tav tm="0">
                                          <p:val>
                                            <p:strVal val="#ppt_w*0.70"/>
                                          </p:val>
                                        </p:tav>
                                        <p:tav tm="100000">
                                          <p:val>
                                            <p:strVal val="#ppt_w"/>
                                          </p:val>
                                        </p:tav>
                                      </p:tavLst>
                                    </p:anim>
                                    <p:anim calcmode="lin" valueType="num">
                                      <p:cBhvr>
                                        <p:cTn id="29" dur="1000" fill="hold"/>
                                        <p:tgtEl>
                                          <p:spTgt spid="12294">
                                            <p:txEl>
                                              <p:pRg st="3" end="3"/>
                                            </p:txEl>
                                          </p:spTgt>
                                        </p:tgtEl>
                                        <p:attrNameLst>
                                          <p:attrName>ppt_h</p:attrName>
                                        </p:attrNameLst>
                                      </p:cBhvr>
                                      <p:tavLst>
                                        <p:tav tm="0">
                                          <p:val>
                                            <p:strVal val="#ppt_h"/>
                                          </p:val>
                                        </p:tav>
                                        <p:tav tm="100000">
                                          <p:val>
                                            <p:strVal val="#ppt_h"/>
                                          </p:val>
                                        </p:tav>
                                      </p:tavLst>
                                    </p:anim>
                                    <p:animEffect transition="in" filter="fade">
                                      <p:cBhvr>
                                        <p:cTn id="30" dur="1000"/>
                                        <p:tgtEl>
                                          <p:spTgt spid="1229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4" grpId="0" uiExpand="1" build="p"/>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5" name="Rectangle 2"/>
          <p:cNvSpPr>
            <a:spLocks noGrp="1" noChangeArrowheads="1"/>
          </p:cNvSpPr>
          <p:nvPr>
            <p:ph type="title"/>
          </p:nvPr>
        </p:nvSpPr>
        <p:spPr/>
        <p:txBody>
          <a:bodyPr/>
          <a:lstStyle/>
          <a:p>
            <a:pPr eaLnBrk="1" hangingPunct="1"/>
            <a:r>
              <a:rPr lang="en-US" altLang="zh-CN" dirty="0"/>
              <a:t>(2) </a:t>
            </a:r>
            <a:r>
              <a:rPr lang="zh-CN" altLang="en-US" dirty="0"/>
              <a:t>修改系统注册表</a:t>
            </a:r>
          </a:p>
        </p:txBody>
      </p:sp>
      <p:sp>
        <p:nvSpPr>
          <p:cNvPr id="66566" name="Rectangle 3"/>
          <p:cNvSpPr>
            <a:spLocks noGrp="1" noChangeArrowheads="1"/>
          </p:cNvSpPr>
          <p:nvPr>
            <p:ph type="body" idx="1"/>
          </p:nvPr>
        </p:nvSpPr>
        <p:spPr>
          <a:xfrm>
            <a:off x="611188" y="1392238"/>
            <a:ext cx="7772400" cy="4114800"/>
          </a:xfrm>
        </p:spPr>
        <p:txBody>
          <a:bodyPr/>
          <a:lstStyle/>
          <a:p>
            <a:pPr eaLnBrk="1" hangingPunct="1">
              <a:lnSpc>
                <a:spcPts val="4000"/>
              </a:lnSpc>
            </a:pPr>
            <a:r>
              <a:rPr lang="zh-CN" altLang="en-US" dirty="0"/>
              <a:t>系统注册表保存着系统的软件、硬件及其它与系统配置有关的重要信息。</a:t>
            </a:r>
          </a:p>
          <a:p>
            <a:pPr eaLnBrk="1" hangingPunct="1">
              <a:lnSpc>
                <a:spcPts val="4000"/>
              </a:lnSpc>
            </a:pPr>
            <a:r>
              <a:rPr lang="zh-CN" altLang="en-US" dirty="0"/>
              <a:t>通过设置一些启动加载项目，也可以使木马程序达到自动加载运行的目的，而且这种方法更加隐蔽。 </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9" name="Rectangle 2"/>
          <p:cNvSpPr>
            <a:spLocks noGrp="1" noChangeArrowheads="1"/>
          </p:cNvSpPr>
          <p:nvPr>
            <p:ph type="title"/>
          </p:nvPr>
        </p:nvSpPr>
        <p:spPr/>
        <p:txBody>
          <a:bodyPr/>
          <a:lstStyle/>
          <a:p>
            <a:pPr eaLnBrk="1" hangingPunct="1"/>
            <a:r>
              <a:rPr lang="en-US" altLang="zh-CN" dirty="0"/>
              <a:t>(2) </a:t>
            </a:r>
            <a:r>
              <a:rPr lang="zh-CN" altLang="en-US" dirty="0"/>
              <a:t>修改系统注册表</a:t>
            </a:r>
          </a:p>
        </p:txBody>
      </p:sp>
      <p:sp>
        <p:nvSpPr>
          <p:cNvPr id="67590" name="Rectangle 3"/>
          <p:cNvSpPr>
            <a:spLocks noGrp="1" noChangeArrowheads="1"/>
          </p:cNvSpPr>
          <p:nvPr>
            <p:ph type="body" idx="1"/>
          </p:nvPr>
        </p:nvSpPr>
        <p:spPr>
          <a:xfrm>
            <a:off x="515937" y="1323975"/>
            <a:ext cx="8332787" cy="4676775"/>
          </a:xfrm>
        </p:spPr>
        <p:txBody>
          <a:bodyPr/>
          <a:lstStyle/>
          <a:p>
            <a:pPr eaLnBrk="1" hangingPunct="1"/>
            <a:r>
              <a:rPr lang="en-US" altLang="zh-CN" sz="2400" dirty="0"/>
              <a:t>Run</a:t>
            </a:r>
            <a:r>
              <a:rPr lang="zh-CN" altLang="en-US" sz="2400" dirty="0"/>
              <a:t>、</a:t>
            </a:r>
            <a:r>
              <a:rPr lang="en-US" altLang="zh-CN" sz="2400" dirty="0" err="1"/>
              <a:t>RunOnce</a:t>
            </a:r>
            <a:r>
              <a:rPr lang="zh-CN" altLang="en-US" sz="2400" dirty="0"/>
              <a:t>、</a:t>
            </a:r>
            <a:r>
              <a:rPr lang="en-US" altLang="zh-CN" sz="2400" dirty="0" err="1"/>
              <a:t>RunOnceEx</a:t>
            </a:r>
            <a:r>
              <a:rPr lang="zh-CN" altLang="en-US" sz="2400" dirty="0"/>
              <a:t>、</a:t>
            </a:r>
            <a:r>
              <a:rPr lang="en-US" altLang="zh-CN" sz="2400" dirty="0" err="1"/>
              <a:t>RunServices</a:t>
            </a:r>
            <a:r>
              <a:rPr lang="zh-CN" altLang="en-US" sz="2400" dirty="0"/>
              <a:t>、</a:t>
            </a:r>
            <a:r>
              <a:rPr lang="en-US" altLang="zh-CN" sz="2400" dirty="0" err="1"/>
              <a:t>RunServicesOnce</a:t>
            </a:r>
            <a:r>
              <a:rPr lang="zh-CN" altLang="en-US" sz="2400" dirty="0"/>
              <a:t>这些子键保存了</a:t>
            </a:r>
            <a:r>
              <a:rPr lang="en-US" altLang="zh-CN" sz="2400" dirty="0"/>
              <a:t>Windows</a:t>
            </a:r>
            <a:r>
              <a:rPr lang="zh-CN" altLang="en-US" sz="2400" dirty="0"/>
              <a:t>启动时自动运行的程序。通过在这些键中添加键值，可以比较容易地实现程序的自动加载，例如：</a:t>
            </a:r>
          </a:p>
          <a:p>
            <a:pPr lvl="1" eaLnBrk="1" hangingPunct="1"/>
            <a:r>
              <a:rPr lang="en-US" altLang="zh-CN" sz="1800" dirty="0"/>
              <a:t>HKEY_LOCAL_MACHINE\Software\Microsoft\Windows\</a:t>
            </a:r>
            <a:r>
              <a:rPr lang="en-US" altLang="zh-CN" sz="1800" dirty="0" err="1"/>
              <a:t>CurrentVersion</a:t>
            </a:r>
            <a:r>
              <a:rPr lang="en-US" altLang="zh-CN" sz="1800" dirty="0"/>
              <a:t>\Run</a:t>
            </a:r>
          </a:p>
          <a:p>
            <a:pPr lvl="1" eaLnBrk="1" hangingPunct="1"/>
            <a:r>
              <a:rPr lang="en-US" altLang="zh-CN" sz="1800" dirty="0"/>
              <a:t>HKEY_LOCAL_MACHINE\Software\Microsoft\Windows\</a:t>
            </a:r>
            <a:r>
              <a:rPr lang="en-US" altLang="zh-CN" sz="1800" dirty="0" err="1"/>
              <a:t>CurrentVersion</a:t>
            </a:r>
            <a:r>
              <a:rPr lang="en-US" altLang="zh-CN" sz="1800" dirty="0"/>
              <a:t>\</a:t>
            </a:r>
            <a:r>
              <a:rPr lang="en-US" altLang="zh-CN" sz="1800" dirty="0" err="1"/>
              <a:t>RunService</a:t>
            </a:r>
            <a:endParaRPr lang="en-US" altLang="zh-CN" sz="1800" dirty="0"/>
          </a:p>
          <a:p>
            <a:pPr lvl="1" eaLnBrk="1" hangingPunct="1"/>
            <a:r>
              <a:rPr lang="en-US" altLang="zh-CN" sz="1800" dirty="0"/>
              <a:t>HKEY_CURRENT_USER\Software\Microsoft\Windows\</a:t>
            </a:r>
            <a:r>
              <a:rPr lang="en-US" altLang="zh-CN" sz="1800" dirty="0" err="1"/>
              <a:t>CurrentVersion</a:t>
            </a:r>
            <a:r>
              <a:rPr lang="en-US" altLang="zh-CN" sz="1800" dirty="0"/>
              <a:t>\Run</a:t>
            </a: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p:txBody>
          <a:bodyPr/>
          <a:lstStyle/>
          <a:p>
            <a:r>
              <a:rPr lang="en-US" altLang="zh-CN" dirty="0"/>
              <a:t>(3)</a:t>
            </a:r>
            <a:r>
              <a:rPr lang="zh-CN" altLang="en-US" dirty="0"/>
              <a:t> 添加系统服务</a:t>
            </a:r>
          </a:p>
        </p:txBody>
      </p:sp>
      <p:sp>
        <p:nvSpPr>
          <p:cNvPr id="68611" name="Rectangle 3"/>
          <p:cNvSpPr>
            <a:spLocks noGrp="1" noChangeArrowheads="1"/>
          </p:cNvSpPr>
          <p:nvPr>
            <p:ph type="body" idx="1"/>
          </p:nvPr>
        </p:nvSpPr>
        <p:spPr>
          <a:xfrm>
            <a:off x="658813" y="1344613"/>
            <a:ext cx="7772400" cy="4722812"/>
          </a:xfrm>
        </p:spPr>
        <p:txBody>
          <a:bodyPr/>
          <a:lstStyle/>
          <a:p>
            <a:r>
              <a:rPr lang="en-US" altLang="zh-CN" sz="2600" dirty="0"/>
              <a:t>Windows NT</a:t>
            </a:r>
            <a:r>
              <a:rPr lang="zh-CN" altLang="en-US" sz="2600" dirty="0"/>
              <a:t>内核操作系统都大量使用服务来实现关键的系统功能。</a:t>
            </a:r>
          </a:p>
          <a:p>
            <a:pPr lvl="1"/>
            <a:r>
              <a:rPr lang="zh-CN" altLang="en-US" sz="2200" dirty="0"/>
              <a:t>除了操作系统内置的服务程序外，用户也可以注册自己的服务程序。木马程序就是利用了这一点，将自己注册为系统的一个服务并设置为自动运行，这样每当</a:t>
            </a:r>
            <a:r>
              <a:rPr lang="en-US" altLang="zh-CN" sz="2200" dirty="0"/>
              <a:t>Windows</a:t>
            </a:r>
            <a:r>
              <a:rPr lang="zh-CN" altLang="en-US" sz="2200" dirty="0"/>
              <a:t>系统启动时，即使没有用户登录，木马也会自动开始工作。</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7" name="Rectangle 2"/>
          <p:cNvSpPr>
            <a:spLocks noGrp="1" noChangeArrowheads="1"/>
          </p:cNvSpPr>
          <p:nvPr>
            <p:ph type="title"/>
          </p:nvPr>
        </p:nvSpPr>
        <p:spPr/>
        <p:txBody>
          <a:bodyPr/>
          <a:lstStyle/>
          <a:p>
            <a:pPr eaLnBrk="1" hangingPunct="1"/>
            <a:r>
              <a:rPr lang="en-US" altLang="zh-CN" dirty="0"/>
              <a:t>(4) </a:t>
            </a:r>
            <a:r>
              <a:rPr lang="zh-CN" altLang="en-US" dirty="0"/>
              <a:t>修改文件打开关联属性</a:t>
            </a:r>
          </a:p>
        </p:txBody>
      </p:sp>
      <p:sp>
        <p:nvSpPr>
          <p:cNvPr id="69638" name="Rectangle 3"/>
          <p:cNvSpPr>
            <a:spLocks noGrp="1" noChangeArrowheads="1"/>
          </p:cNvSpPr>
          <p:nvPr>
            <p:ph type="body" idx="1"/>
          </p:nvPr>
        </p:nvSpPr>
        <p:spPr>
          <a:xfrm>
            <a:off x="563563" y="1439863"/>
            <a:ext cx="8137525" cy="3989387"/>
          </a:xfrm>
        </p:spPr>
        <p:txBody>
          <a:bodyPr/>
          <a:lstStyle/>
          <a:p>
            <a:pPr eaLnBrk="1" hangingPunct="1">
              <a:lnSpc>
                <a:spcPct val="100000"/>
              </a:lnSpc>
            </a:pPr>
            <a:r>
              <a:rPr lang="zh-CN" altLang="en-US" sz="2600" dirty="0"/>
              <a:t>通常，对于一些常用的文件如</a:t>
            </a:r>
            <a:r>
              <a:rPr lang="en-US" altLang="zh-CN" sz="2600" dirty="0"/>
              <a:t>.txt</a:t>
            </a:r>
            <a:r>
              <a:rPr lang="zh-CN" altLang="en-US" sz="2600" dirty="0"/>
              <a:t>文件，只要双击文件图标就能打开这个文件。这是因为在系统注册表中，已经把这类文件与某个程序关联起来，只要用户双击该类文件，系统就自动启动相关联的程序来打开文件。</a:t>
            </a:r>
          </a:p>
          <a:p>
            <a:pPr lvl="1" eaLnBrk="1" hangingPunct="1">
              <a:lnSpc>
                <a:spcPct val="100000"/>
              </a:lnSpc>
            </a:pPr>
            <a:r>
              <a:rPr lang="zh-CN" altLang="en-US" sz="2200" dirty="0"/>
              <a:t>修改文件打开关联属性是木马程序的常用手段。比如：正常情况下</a:t>
            </a:r>
            <a:r>
              <a:rPr lang="en-US" altLang="zh-CN" sz="2200" dirty="0"/>
              <a:t>.txt</a:t>
            </a:r>
            <a:r>
              <a:rPr lang="zh-CN" altLang="en-US" sz="2200" dirty="0"/>
              <a:t>文件的打开方式为</a:t>
            </a:r>
            <a:r>
              <a:rPr lang="en-US" altLang="zh-CN" sz="2200" dirty="0"/>
              <a:t>notepad.exe</a:t>
            </a:r>
            <a:r>
              <a:rPr lang="zh-CN" altLang="en-US" sz="2200" dirty="0"/>
              <a:t>文件，而木马可能将这类文件的关联程序修改为木马程序，这样只要打开此类文件，就能在无意中启动木马。</a:t>
            </a:r>
          </a:p>
          <a:p>
            <a:pPr lvl="1" eaLnBrk="1" hangingPunct="1">
              <a:lnSpc>
                <a:spcPct val="100000"/>
              </a:lnSpc>
            </a:pPr>
            <a:r>
              <a:rPr lang="zh-CN" altLang="en-US" sz="2200" dirty="0"/>
              <a:t>著名的国产木马</a:t>
            </a:r>
            <a:r>
              <a:rPr lang="en-US" altLang="zh-CN" sz="2200" dirty="0"/>
              <a:t>——</a:t>
            </a:r>
            <a:r>
              <a:rPr lang="zh-CN" altLang="en-US" sz="2200" dirty="0"/>
              <a:t>冰河就是这样做的。</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61" name="Rectangle 2"/>
          <p:cNvSpPr>
            <a:spLocks noGrp="1" noChangeArrowheads="1"/>
          </p:cNvSpPr>
          <p:nvPr>
            <p:ph type="title"/>
          </p:nvPr>
        </p:nvSpPr>
        <p:spPr/>
        <p:txBody>
          <a:bodyPr/>
          <a:lstStyle/>
          <a:p>
            <a:pPr eaLnBrk="1" hangingPunct="1"/>
            <a:r>
              <a:rPr lang="zh-CN" altLang="en-US"/>
              <a:t>例：冰河的自动加载方法</a:t>
            </a:r>
          </a:p>
        </p:txBody>
      </p:sp>
      <p:sp>
        <p:nvSpPr>
          <p:cNvPr id="70662" name="Rectangle 3"/>
          <p:cNvSpPr>
            <a:spLocks noGrp="1" noChangeArrowheads="1"/>
          </p:cNvSpPr>
          <p:nvPr>
            <p:ph type="body" idx="1"/>
          </p:nvPr>
        </p:nvSpPr>
        <p:spPr>
          <a:xfrm>
            <a:off x="468313" y="1406525"/>
            <a:ext cx="8351837" cy="4565650"/>
          </a:xfrm>
        </p:spPr>
        <p:txBody>
          <a:bodyPr/>
          <a:lstStyle/>
          <a:p>
            <a:pPr eaLnBrk="1" hangingPunct="1">
              <a:lnSpc>
                <a:spcPct val="90000"/>
              </a:lnSpc>
              <a:buFont typeface="Wingdings" panose="05000000000000000000" pitchFamily="2" charset="2"/>
              <a:buNone/>
            </a:pPr>
            <a:r>
              <a:rPr lang="en-US" altLang="zh-CN" sz="2400" dirty="0"/>
              <a:t>	</a:t>
            </a:r>
            <a:r>
              <a:rPr lang="en-US" altLang="zh-CN" sz="2400" dirty="0">
                <a:solidFill>
                  <a:srgbClr val="FF0000"/>
                </a:solidFill>
              </a:rPr>
              <a:t>HKEY_CLASSES_ROOT</a:t>
            </a:r>
            <a:r>
              <a:rPr lang="zh-CN" altLang="en-US" sz="2400" dirty="0"/>
              <a:t>根键中记录的是</a:t>
            </a:r>
            <a:r>
              <a:rPr lang="en-US" altLang="zh-CN" sz="2400" dirty="0"/>
              <a:t>Windows</a:t>
            </a:r>
            <a:r>
              <a:rPr lang="zh-CN" altLang="en-US" sz="2400" dirty="0"/>
              <a:t>操作系统中所有数据文件的信息，主要记录不同文件的文件名后缀和与之对应的应用程序。</a:t>
            </a:r>
          </a:p>
          <a:p>
            <a:pPr eaLnBrk="1" hangingPunct="1">
              <a:lnSpc>
                <a:spcPct val="90000"/>
              </a:lnSpc>
              <a:buFont typeface="Wingdings" panose="05000000000000000000" pitchFamily="2" charset="2"/>
              <a:buNone/>
            </a:pPr>
            <a:r>
              <a:rPr lang="zh-CN" altLang="en-US" sz="2400" dirty="0"/>
              <a:t>	</a:t>
            </a:r>
            <a:r>
              <a:rPr lang="zh-CN" altLang="en-US" sz="2400" dirty="0">
                <a:latin typeface="Arial" panose="020B0604020202020204" pitchFamily="34" charset="0"/>
              </a:rPr>
              <a:t>“</a:t>
            </a:r>
            <a:r>
              <a:rPr lang="zh-CN" altLang="en-US" sz="2400" dirty="0"/>
              <a:t>冰河</a:t>
            </a:r>
            <a:r>
              <a:rPr lang="zh-CN" altLang="en-US" sz="2400" dirty="0">
                <a:latin typeface="Arial" panose="020B0604020202020204" pitchFamily="34" charset="0"/>
              </a:rPr>
              <a:t>”</a:t>
            </a:r>
            <a:r>
              <a:rPr lang="zh-CN" altLang="en-US" sz="2400" dirty="0"/>
              <a:t>就是通过修改</a:t>
            </a:r>
            <a:r>
              <a:rPr lang="en-US" altLang="zh-CN" sz="2400" dirty="0"/>
              <a:t>HKEY_CLASSES_ROOT\</a:t>
            </a:r>
            <a:r>
              <a:rPr lang="en-US" altLang="zh-CN" sz="2400" dirty="0" err="1"/>
              <a:t>txtfile</a:t>
            </a:r>
            <a:r>
              <a:rPr lang="en-US" altLang="zh-CN" sz="2400" dirty="0"/>
              <a:t>\shell\open\command</a:t>
            </a:r>
            <a:r>
              <a:rPr lang="zh-CN" altLang="en-US" sz="2400" dirty="0"/>
              <a:t>下的键值，将</a:t>
            </a:r>
            <a:r>
              <a:rPr lang="zh-CN" altLang="en-US" sz="2400" dirty="0">
                <a:latin typeface="Arial" panose="020B0604020202020204" pitchFamily="34" charset="0"/>
              </a:rPr>
              <a:t>“</a:t>
            </a:r>
            <a:r>
              <a:rPr lang="en-US" altLang="zh-CN" sz="2400" dirty="0"/>
              <a:t>C:\WINDOWS\NOTEPAD.EXE %1</a:t>
            </a:r>
            <a:r>
              <a:rPr lang="en-US" altLang="zh-CN" sz="2400" dirty="0">
                <a:latin typeface="Arial" panose="020B0604020202020204" pitchFamily="34" charset="0"/>
              </a:rPr>
              <a:t>”</a:t>
            </a:r>
            <a:endParaRPr lang="en-US" altLang="zh-CN" sz="2400" dirty="0"/>
          </a:p>
          <a:p>
            <a:pPr eaLnBrk="1" hangingPunct="1">
              <a:lnSpc>
                <a:spcPct val="90000"/>
              </a:lnSpc>
              <a:buFont typeface="Wingdings" panose="05000000000000000000" pitchFamily="2" charset="2"/>
              <a:buNone/>
            </a:pPr>
            <a:r>
              <a:rPr lang="en-US" altLang="zh-CN" sz="2400" dirty="0"/>
              <a:t>	</a:t>
            </a:r>
            <a:r>
              <a:rPr lang="zh-CN" altLang="en-US" sz="2400" dirty="0"/>
              <a:t>改为</a:t>
            </a:r>
            <a:r>
              <a:rPr lang="zh-CN" altLang="en-US" sz="2400" dirty="0">
                <a:latin typeface="Arial" panose="020B0604020202020204" pitchFamily="34" charset="0"/>
              </a:rPr>
              <a:t>“</a:t>
            </a:r>
            <a:r>
              <a:rPr lang="en-US" altLang="zh-CN" sz="2400" dirty="0"/>
              <a:t>C:\WINDOWS\SYSTEM\SYSEXPLR.EXE %1</a:t>
            </a:r>
            <a:r>
              <a:rPr lang="en-US" altLang="zh-CN" sz="2400" dirty="0">
                <a:latin typeface="Arial" panose="020B0604020202020204" pitchFamily="34" charset="0"/>
              </a:rPr>
              <a:t>”</a:t>
            </a:r>
            <a:r>
              <a:rPr lang="zh-CN" altLang="en-US" sz="2400" dirty="0"/>
              <a:t>，这样一旦你双击一个</a:t>
            </a:r>
            <a:r>
              <a:rPr lang="en-US" altLang="zh-CN" sz="2400" dirty="0"/>
              <a:t>TXT</a:t>
            </a:r>
            <a:r>
              <a:rPr lang="zh-CN" altLang="en-US" sz="2400" dirty="0"/>
              <a:t>文件，原本应用</a:t>
            </a:r>
            <a:r>
              <a:rPr lang="en-US" altLang="zh-CN" sz="2400" dirty="0"/>
              <a:t>Notepad</a:t>
            </a:r>
            <a:r>
              <a:rPr lang="zh-CN" altLang="en-US" sz="2400" dirty="0"/>
              <a:t>打开该文件的，现在却变成启动木马程序了。</a:t>
            </a:r>
            <a:endParaRPr lang="en-US" altLang="zh-CN" sz="2400" dirty="0"/>
          </a:p>
          <a:p>
            <a:pPr eaLnBrk="1" hangingPunct="1">
              <a:lnSpc>
                <a:spcPct val="90000"/>
              </a:lnSpc>
              <a:buFont typeface="Wingdings" panose="05000000000000000000" pitchFamily="2" charset="2"/>
              <a:buNone/>
            </a:pPr>
            <a:endParaRPr lang="en-US" altLang="zh-CN" sz="2400" dirty="0"/>
          </a:p>
          <a:p>
            <a:pPr eaLnBrk="1" hangingPunct="1">
              <a:lnSpc>
                <a:spcPct val="90000"/>
              </a:lnSpc>
              <a:buFont typeface="Wingdings" panose="05000000000000000000" pitchFamily="2" charset="2"/>
              <a:buNone/>
            </a:pPr>
            <a:endParaRPr lang="en-US" altLang="zh-CN" sz="2400" dirty="0"/>
          </a:p>
          <a:p>
            <a:pPr eaLnBrk="1" hangingPunct="1">
              <a:lnSpc>
                <a:spcPct val="90000"/>
              </a:lnSpc>
              <a:buFont typeface="Wingdings" panose="05000000000000000000" pitchFamily="2" charset="2"/>
              <a:buNone/>
            </a:pPr>
            <a:r>
              <a:rPr lang="zh-CN" altLang="en-US" sz="2400" dirty="0"/>
              <a:t>　　　　</a:t>
            </a:r>
            <a:r>
              <a:rPr lang="zh-CN" altLang="en-US" sz="2400" dirty="0">
                <a:solidFill>
                  <a:srgbClr val="FF0000"/>
                </a:solidFill>
              </a:rPr>
              <a:t>不同版本</a:t>
            </a:r>
            <a:r>
              <a:rPr lang="en-US" altLang="zh-CN" sz="2400" dirty="0">
                <a:solidFill>
                  <a:srgbClr val="FF0000"/>
                </a:solidFill>
              </a:rPr>
              <a:t>Windows</a:t>
            </a:r>
            <a:r>
              <a:rPr lang="zh-CN" altLang="en-US" sz="2400" dirty="0">
                <a:solidFill>
                  <a:srgbClr val="FF0000"/>
                </a:solidFill>
              </a:rPr>
              <a:t>系统的键名有差异！</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5" name="Rectangle 2"/>
          <p:cNvSpPr>
            <a:spLocks noGrp="1" noChangeArrowheads="1"/>
          </p:cNvSpPr>
          <p:nvPr>
            <p:ph type="title"/>
          </p:nvPr>
        </p:nvSpPr>
        <p:spPr/>
        <p:txBody>
          <a:bodyPr/>
          <a:lstStyle/>
          <a:p>
            <a:pPr eaLnBrk="1" hangingPunct="1"/>
            <a:r>
              <a:rPr lang="zh-CN" altLang="en-US" dirty="0"/>
              <a:t>修改文件打开关联</a:t>
            </a:r>
          </a:p>
        </p:txBody>
      </p:sp>
      <p:sp>
        <p:nvSpPr>
          <p:cNvPr id="71686" name="内容占位符 6"/>
          <p:cNvSpPr>
            <a:spLocks noGrp="1"/>
          </p:cNvSpPr>
          <p:nvPr>
            <p:ph idx="1"/>
          </p:nvPr>
        </p:nvSpPr>
        <p:spPr>
          <a:xfrm>
            <a:off x="668338" y="1477963"/>
            <a:ext cx="7772400" cy="4114800"/>
          </a:xfrm>
        </p:spPr>
        <p:txBody>
          <a:bodyPr/>
          <a:lstStyle/>
          <a:p>
            <a:r>
              <a:rPr lang="zh-CN" altLang="en-US" sz="2400" dirty="0"/>
              <a:t>不仅仅是</a:t>
            </a:r>
            <a:r>
              <a:rPr lang="en-US" altLang="zh-CN" sz="2400" dirty="0"/>
              <a:t>TXT</a:t>
            </a:r>
            <a:r>
              <a:rPr lang="zh-CN" altLang="en-US" sz="2400" dirty="0"/>
              <a:t>文件，其它诸如</a:t>
            </a:r>
            <a:r>
              <a:rPr lang="en-US" altLang="zh-CN" sz="2400" dirty="0"/>
              <a:t>HTM</a:t>
            </a:r>
            <a:r>
              <a:rPr lang="zh-CN" altLang="en-US" sz="2400" dirty="0"/>
              <a:t>、</a:t>
            </a:r>
            <a:r>
              <a:rPr lang="en-US" altLang="zh-CN" sz="2400" dirty="0"/>
              <a:t>ZIP</a:t>
            </a:r>
            <a:r>
              <a:rPr lang="zh-CN" altLang="en-US" sz="2400" dirty="0"/>
              <a:t>、</a:t>
            </a:r>
            <a:r>
              <a:rPr lang="en-US" altLang="zh-CN" sz="2400" dirty="0"/>
              <a:t>RAR</a:t>
            </a:r>
            <a:r>
              <a:rPr lang="zh-CN" altLang="en-US" sz="2400" dirty="0"/>
              <a:t>等都是木马的目标，要小心。</a:t>
            </a:r>
          </a:p>
          <a:p>
            <a:r>
              <a:rPr lang="zh-CN" altLang="en-US" sz="2400" dirty="0"/>
              <a:t>对付这类木马，只能经常检查</a:t>
            </a:r>
            <a:r>
              <a:rPr lang="en-US" altLang="zh-CN" sz="2400" dirty="0"/>
              <a:t>HKEY_CLASSES_ROOT\</a:t>
            </a:r>
            <a:r>
              <a:rPr lang="zh-CN" altLang="en-US" sz="2400" dirty="0"/>
              <a:t>文件类型</a:t>
            </a:r>
            <a:r>
              <a:rPr lang="en-US" altLang="zh-CN" sz="2400" dirty="0"/>
              <a:t>\shell\open\command</a:t>
            </a:r>
            <a:r>
              <a:rPr lang="zh-CN" altLang="en-US" sz="2400" dirty="0"/>
              <a:t>主键，查看其键值是否正常。 </a:t>
            </a:r>
          </a:p>
          <a:p>
            <a:endParaRPr lang="zh-CN" altLang="en-US" sz="2400" dirty="0"/>
          </a:p>
        </p:txBody>
      </p:sp>
      <p:pic>
        <p:nvPicPr>
          <p:cNvPr id="71687" name="Picture 3"/>
          <p:cNvPicPr>
            <a:picLocks noChangeAspect="1" noChangeArrowheads="1"/>
          </p:cNvPicPr>
          <p:nvPr/>
        </p:nvPicPr>
        <p:blipFill>
          <a:blip r:embed="rId2" cstate="print"/>
          <a:srcRect/>
          <a:stretch>
            <a:fillRect/>
          </a:stretch>
        </p:blipFill>
        <p:spPr bwMode="auto">
          <a:xfrm>
            <a:off x="2028825" y="3952875"/>
            <a:ext cx="5429250" cy="2249488"/>
          </a:xfrm>
          <a:prstGeom prst="rect">
            <a:avLst/>
          </a:prstGeom>
          <a:noFill/>
          <a:ln w="9525">
            <a:noFill/>
            <a:miter lim="800000"/>
            <a:headEnd/>
            <a:tailEnd/>
          </a:ln>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标题 1"/>
          <p:cNvSpPr>
            <a:spLocks noGrp="1"/>
          </p:cNvSpPr>
          <p:nvPr>
            <p:ph type="title"/>
          </p:nvPr>
        </p:nvSpPr>
        <p:spPr/>
        <p:txBody>
          <a:bodyPr/>
          <a:lstStyle/>
          <a:p>
            <a:r>
              <a:rPr lang="en-US" altLang="zh-CN" dirty="0"/>
              <a:t>(5)</a:t>
            </a:r>
            <a:r>
              <a:rPr lang="zh-CN" altLang="en-US" dirty="0"/>
              <a:t>　修改任务计划</a:t>
            </a:r>
          </a:p>
        </p:txBody>
      </p:sp>
      <p:sp>
        <p:nvSpPr>
          <p:cNvPr id="72707" name="内容占位符 2"/>
          <p:cNvSpPr>
            <a:spLocks noGrp="1"/>
          </p:cNvSpPr>
          <p:nvPr>
            <p:ph idx="1"/>
          </p:nvPr>
        </p:nvSpPr>
        <p:spPr>
          <a:xfrm>
            <a:off x="700088" y="1352550"/>
            <a:ext cx="8005762" cy="4267200"/>
          </a:xfrm>
        </p:spPr>
        <p:txBody>
          <a:bodyPr/>
          <a:lstStyle/>
          <a:p>
            <a:r>
              <a:rPr lang="zh-CN" altLang="en-US" sz="2800" dirty="0"/>
              <a:t>在默认情况下，任务计划程序随</a:t>
            </a:r>
            <a:r>
              <a:rPr lang="en-US" altLang="zh-CN" sz="2800" dirty="0"/>
              <a:t>Windows</a:t>
            </a:r>
            <a:r>
              <a:rPr lang="zh-CN" altLang="en-US" sz="2800" dirty="0"/>
              <a:t>一起启动并在后台运行。如果把某个程序添加到计划任务文件夹，并将计划任务设置为“系统启动时”或“登录时”，这样也可以实现程序自启动。</a:t>
            </a:r>
          </a:p>
        </p:txBody>
      </p:sp>
      <p:pic>
        <p:nvPicPr>
          <p:cNvPr id="72711" name="Picture 2"/>
          <p:cNvPicPr>
            <a:picLocks noChangeAspect="1" noChangeArrowheads="1"/>
          </p:cNvPicPr>
          <p:nvPr/>
        </p:nvPicPr>
        <p:blipFill>
          <a:blip r:embed="rId2" cstate="print"/>
          <a:srcRect/>
          <a:stretch>
            <a:fillRect/>
          </a:stretch>
        </p:blipFill>
        <p:spPr bwMode="auto">
          <a:xfrm>
            <a:off x="2693988" y="3259138"/>
            <a:ext cx="4200525" cy="2981325"/>
          </a:xfrm>
          <a:prstGeom prst="rect">
            <a:avLst/>
          </a:prstGeom>
          <a:noFill/>
          <a:ln w="9525">
            <a:noFill/>
            <a:miter lim="800000"/>
            <a:headEnd/>
            <a:tailEnd/>
          </a:ln>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标题 1"/>
          <p:cNvSpPr>
            <a:spLocks noGrp="1"/>
          </p:cNvSpPr>
          <p:nvPr>
            <p:ph type="title"/>
          </p:nvPr>
        </p:nvSpPr>
        <p:spPr/>
        <p:txBody>
          <a:bodyPr/>
          <a:lstStyle/>
          <a:p>
            <a:r>
              <a:rPr lang="en-US" altLang="zh-CN" dirty="0"/>
              <a:t>(6)</a:t>
            </a:r>
            <a:r>
              <a:rPr lang="zh-CN" altLang="en-US" dirty="0"/>
              <a:t>　修改组策略</a:t>
            </a:r>
          </a:p>
        </p:txBody>
      </p:sp>
      <p:sp>
        <p:nvSpPr>
          <p:cNvPr id="73731" name="内容占位符 2"/>
          <p:cNvSpPr>
            <a:spLocks noGrp="1"/>
          </p:cNvSpPr>
          <p:nvPr>
            <p:ph idx="1"/>
          </p:nvPr>
        </p:nvSpPr>
        <p:spPr>
          <a:xfrm>
            <a:off x="668338" y="1373188"/>
            <a:ext cx="7772400" cy="4114800"/>
          </a:xfrm>
        </p:spPr>
        <p:txBody>
          <a:bodyPr/>
          <a:lstStyle/>
          <a:p>
            <a:r>
              <a:rPr lang="zh-CN" altLang="en-US" sz="2400" dirty="0"/>
              <a:t>在“开始”→“运行”中输入“</a:t>
            </a:r>
            <a:r>
              <a:rPr lang="en-US" altLang="zh-CN" sz="2400" dirty="0"/>
              <a:t>gpedit.msc" </a:t>
            </a:r>
            <a:r>
              <a:rPr lang="zh-CN" altLang="en-US" sz="2400" dirty="0"/>
              <a:t>。</a:t>
            </a:r>
            <a:endParaRPr lang="en-US" altLang="zh-CN" sz="2400" dirty="0"/>
          </a:p>
          <a:p>
            <a:r>
              <a:rPr lang="zh-CN" altLang="en-US" sz="2400" dirty="0"/>
              <a:t>按回车，打开系统组策略窗口，选择“计算机配置”→“管理模板”→“系统”→“登录”，双击右边的“在用户登录时运行这些程序”项。</a:t>
            </a:r>
            <a:endParaRPr lang="en-US" altLang="zh-CN" sz="2400" dirty="0"/>
          </a:p>
        </p:txBody>
      </p:sp>
      <p:pic>
        <p:nvPicPr>
          <p:cNvPr id="73735" name="Picture 2"/>
          <p:cNvPicPr>
            <a:picLocks noChangeAspect="1" noChangeArrowheads="1"/>
          </p:cNvPicPr>
          <p:nvPr/>
        </p:nvPicPr>
        <p:blipFill>
          <a:blip r:embed="rId2" cstate="print"/>
          <a:srcRect/>
          <a:stretch>
            <a:fillRect/>
          </a:stretch>
        </p:blipFill>
        <p:spPr bwMode="auto">
          <a:xfrm>
            <a:off x="1614488" y="3409950"/>
            <a:ext cx="5172075" cy="2590800"/>
          </a:xfrm>
          <a:prstGeom prst="rect">
            <a:avLst/>
          </a:prstGeom>
          <a:noFill/>
          <a:ln w="9525">
            <a:noFill/>
            <a:miter lim="800000"/>
            <a:headEnd/>
            <a:tailEnd/>
          </a:ln>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标题 1"/>
          <p:cNvSpPr>
            <a:spLocks noGrp="1"/>
          </p:cNvSpPr>
          <p:nvPr>
            <p:ph type="title"/>
          </p:nvPr>
        </p:nvSpPr>
        <p:spPr/>
        <p:txBody>
          <a:bodyPr/>
          <a:lstStyle/>
          <a:p>
            <a:r>
              <a:rPr lang="zh-CN" altLang="en-US" dirty="0"/>
              <a:t>修改组策略</a:t>
            </a:r>
          </a:p>
        </p:txBody>
      </p:sp>
      <p:sp>
        <p:nvSpPr>
          <p:cNvPr id="74755" name="内容占位符 2"/>
          <p:cNvSpPr>
            <a:spLocks noGrp="1"/>
          </p:cNvSpPr>
          <p:nvPr>
            <p:ph idx="1"/>
          </p:nvPr>
        </p:nvSpPr>
        <p:spPr>
          <a:xfrm>
            <a:off x="661988" y="1247775"/>
            <a:ext cx="8005762" cy="4267200"/>
          </a:xfrm>
        </p:spPr>
        <p:txBody>
          <a:bodyPr/>
          <a:lstStyle/>
          <a:p>
            <a:r>
              <a:rPr lang="zh-CN" altLang="en-US" sz="2400" dirty="0"/>
              <a:t>打开其属性对话框， 选择“已启用”，再单击“显示”，会弹出“显示内容”对话框，列表中显示的便是藏身于此的自启动程序。</a:t>
            </a:r>
            <a:endParaRPr lang="en-US" altLang="zh-CN" sz="2400" dirty="0"/>
          </a:p>
          <a:p>
            <a:r>
              <a:rPr lang="zh-CN" altLang="en-US" sz="2400" dirty="0"/>
              <a:t>如果你也想在这里添加自启动项目，可单击“添加”在出现的“添加项目”对话框中输入可执行文件的完整路径和文件名，“确定”即可。</a:t>
            </a:r>
          </a:p>
        </p:txBody>
      </p:sp>
      <p:pic>
        <p:nvPicPr>
          <p:cNvPr id="74759" name="Picture 2"/>
          <p:cNvPicPr>
            <a:picLocks noChangeAspect="1" noChangeArrowheads="1"/>
          </p:cNvPicPr>
          <p:nvPr/>
        </p:nvPicPr>
        <p:blipFill>
          <a:blip r:embed="rId2" cstate="print"/>
          <a:srcRect/>
          <a:stretch>
            <a:fillRect/>
          </a:stretch>
        </p:blipFill>
        <p:spPr bwMode="auto">
          <a:xfrm>
            <a:off x="2419350" y="3929063"/>
            <a:ext cx="3990975" cy="2644775"/>
          </a:xfrm>
          <a:prstGeom prst="rect">
            <a:avLst/>
          </a:prstGeom>
          <a:noFill/>
          <a:ln w="9525">
            <a:noFill/>
            <a:miter lim="800000"/>
            <a:headEnd/>
            <a:tailEnd/>
          </a:ln>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标题 1"/>
          <p:cNvSpPr>
            <a:spLocks noGrp="1"/>
          </p:cNvSpPr>
          <p:nvPr>
            <p:ph type="title"/>
          </p:nvPr>
        </p:nvSpPr>
        <p:spPr/>
        <p:txBody>
          <a:bodyPr/>
          <a:lstStyle/>
          <a:p>
            <a:r>
              <a:rPr lang="en-US" altLang="zh-CN" dirty="0"/>
              <a:t>(7)</a:t>
            </a:r>
            <a:r>
              <a:rPr lang="zh-CN" altLang="en-US" dirty="0"/>
              <a:t>　修改启动文件夹</a:t>
            </a:r>
          </a:p>
        </p:txBody>
      </p:sp>
      <p:sp>
        <p:nvSpPr>
          <p:cNvPr id="75779" name="内容占位符 2"/>
          <p:cNvSpPr>
            <a:spLocks noGrp="1"/>
          </p:cNvSpPr>
          <p:nvPr>
            <p:ph idx="1"/>
          </p:nvPr>
        </p:nvSpPr>
        <p:spPr>
          <a:xfrm>
            <a:off x="547688" y="1390650"/>
            <a:ext cx="8077200" cy="4267200"/>
          </a:xfrm>
        </p:spPr>
        <p:txBody>
          <a:bodyPr/>
          <a:lstStyle/>
          <a:p>
            <a:r>
              <a:rPr lang="zh-CN" altLang="en-US" sz="2400" dirty="0"/>
              <a:t>当前登陆用户的“启动”文件夹</a:t>
            </a:r>
          </a:p>
          <a:p>
            <a:pPr lvl="1"/>
            <a:r>
              <a:rPr lang="zh-CN" altLang="en-US" sz="2400" dirty="0"/>
              <a:t>这是许多应用软件自启动的常用位置。当前登陆用户的“启动”文件夹一般在：</a:t>
            </a:r>
            <a:r>
              <a:rPr lang="en-US" altLang="zh-CN" sz="2400" dirty="0"/>
              <a:t>C:\Documents and Settings\&lt;</a:t>
            </a:r>
            <a:r>
              <a:rPr lang="zh-CN" altLang="en-US" sz="2400" dirty="0"/>
              <a:t>用户名字</a:t>
            </a:r>
            <a:r>
              <a:rPr lang="en-US" altLang="zh-CN" sz="2400" dirty="0"/>
              <a:t>&gt;\</a:t>
            </a:r>
            <a:r>
              <a:rPr lang="zh-CN" altLang="en-US" sz="2400" dirty="0"/>
              <a:t>「开始」菜单</a:t>
            </a:r>
            <a:r>
              <a:rPr lang="en-US" altLang="zh-CN" sz="2400" dirty="0"/>
              <a:t>\</a:t>
            </a:r>
            <a:r>
              <a:rPr lang="zh-CN" altLang="en-US" sz="2400" dirty="0"/>
              <a:t>程序</a:t>
            </a:r>
            <a:r>
              <a:rPr lang="en-US" altLang="zh-CN" sz="2400" dirty="0"/>
              <a:t>\</a:t>
            </a:r>
            <a:r>
              <a:rPr lang="zh-CN" altLang="en-US" sz="2400" dirty="0"/>
              <a:t>启动</a:t>
            </a:r>
            <a:r>
              <a:rPr lang="en-US" altLang="zh-CN" sz="2400" dirty="0"/>
              <a:t>\</a:t>
            </a:r>
            <a:endParaRPr lang="zh-CN" altLang="en-US" sz="2400" dirty="0"/>
          </a:p>
          <a:p>
            <a:r>
              <a:rPr lang="zh-CN" altLang="en-US" sz="2400" dirty="0"/>
              <a:t>对所有用户有效的启动文件夹</a:t>
            </a:r>
          </a:p>
          <a:p>
            <a:pPr lvl="1"/>
            <a:r>
              <a:rPr lang="zh-CN" altLang="en-US" sz="2400" dirty="0"/>
              <a:t>不管用户用什么身份登录系统，放入该文件夹的快捷方式总是自动启动</a:t>
            </a:r>
            <a:r>
              <a:rPr lang="en-US" altLang="zh-CN" sz="2400" dirty="0"/>
              <a:t>——</a:t>
            </a:r>
            <a:r>
              <a:rPr lang="zh-CN" altLang="en-US" sz="2400" dirty="0"/>
              <a:t>这是它与用户专有的启动文件夹的区别所在。该文件夹一般在：</a:t>
            </a:r>
            <a:r>
              <a:rPr lang="en-US" altLang="zh-CN" sz="2400" dirty="0"/>
              <a:t>C:\Documents and Settings\All Users\</a:t>
            </a:r>
            <a:r>
              <a:rPr lang="zh-CN" altLang="en-US" sz="2400" dirty="0"/>
              <a:t>「开始」菜单</a:t>
            </a:r>
            <a:r>
              <a:rPr lang="en-US" altLang="zh-CN" sz="2400" dirty="0"/>
              <a:t>\</a:t>
            </a:r>
            <a:r>
              <a:rPr lang="zh-CN" altLang="en-US" sz="2400" dirty="0"/>
              <a:t>程序</a:t>
            </a:r>
            <a:r>
              <a:rPr lang="en-US" altLang="zh-CN" sz="2400" dirty="0"/>
              <a:t>\</a:t>
            </a:r>
            <a:r>
              <a:rPr lang="zh-CN" altLang="en-US" sz="2400" dirty="0"/>
              <a:t>启动</a:t>
            </a:r>
            <a:r>
              <a:rPr lang="en-US" altLang="zh-CN" sz="2400" dirty="0"/>
              <a:t>\</a:t>
            </a:r>
            <a:endParaRPr lang="zh-CN" altLang="en-US" sz="24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7" name="Rectangle 2"/>
          <p:cNvSpPr>
            <a:spLocks noGrp="1" noChangeArrowheads="1"/>
          </p:cNvSpPr>
          <p:nvPr>
            <p:ph type="title"/>
          </p:nvPr>
        </p:nvSpPr>
        <p:spPr/>
        <p:txBody>
          <a:bodyPr/>
          <a:lstStyle/>
          <a:p>
            <a:pPr eaLnBrk="1" hangingPunct="1"/>
            <a:r>
              <a:rPr lang="zh-CN" altLang="en-US" sz="3400"/>
              <a:t>大多数安全专家对特洛伊木马的定义</a:t>
            </a:r>
          </a:p>
        </p:txBody>
      </p:sp>
      <p:sp>
        <p:nvSpPr>
          <p:cNvPr id="13318" name="Rectangle 3"/>
          <p:cNvSpPr>
            <a:spLocks noGrp="1" noChangeArrowheads="1"/>
          </p:cNvSpPr>
          <p:nvPr>
            <p:ph type="body" idx="1"/>
          </p:nvPr>
        </p:nvSpPr>
        <p:spPr/>
        <p:txBody>
          <a:bodyPr/>
          <a:lstStyle/>
          <a:p>
            <a:pPr eaLnBrk="1" hangingPunct="1">
              <a:lnSpc>
                <a:spcPts val="4500"/>
              </a:lnSpc>
            </a:pPr>
            <a:r>
              <a:rPr lang="zh-CN" altLang="en-US" dirty="0"/>
              <a:t>目前，大多数安全专家统一认可的定义是</a:t>
            </a:r>
            <a:r>
              <a:rPr lang="en-US" altLang="zh-CN" dirty="0"/>
              <a:t>:</a:t>
            </a:r>
            <a:r>
              <a:rPr lang="en-US" altLang="zh-CN" dirty="0">
                <a:latin typeface="Arial" panose="020B0604020202020204" pitchFamily="34" charset="0"/>
              </a:rPr>
              <a:t>“</a:t>
            </a:r>
            <a:r>
              <a:rPr lang="zh-CN" altLang="en-US" dirty="0">
                <a:solidFill>
                  <a:srgbClr val="FF0000"/>
                </a:solidFill>
              </a:rPr>
              <a:t>特洛伊木马是一段能实现有用的或必需的功能的程序，但是同时还完成一些不为人知的功能</a:t>
            </a:r>
            <a:r>
              <a:rPr lang="zh-CN" altLang="en-US" dirty="0"/>
              <a:t>。</a:t>
            </a:r>
            <a:r>
              <a:rPr lang="zh-CN" altLang="en-US" dirty="0">
                <a:latin typeface="Arial" panose="020B0604020202020204" pitchFamily="34" charset="0"/>
              </a:rPr>
              <a:t>”</a:t>
            </a:r>
            <a:r>
              <a:rPr lang="zh-CN" altLang="en-US" dirty="0"/>
              <a:t> </a:t>
            </a: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5" name="Rectangle 2"/>
          <p:cNvSpPr>
            <a:spLocks noGrp="1" noChangeArrowheads="1"/>
          </p:cNvSpPr>
          <p:nvPr>
            <p:ph type="title"/>
          </p:nvPr>
        </p:nvSpPr>
        <p:spPr/>
        <p:txBody>
          <a:bodyPr/>
          <a:lstStyle/>
          <a:p>
            <a:pPr eaLnBrk="1" hangingPunct="1"/>
            <a:r>
              <a:rPr lang="en-US" altLang="zh-CN" dirty="0"/>
              <a:t>(8)</a:t>
            </a:r>
            <a:r>
              <a:rPr lang="zh-CN" altLang="en-US" dirty="0"/>
              <a:t>　利用系统自动运行的程序</a:t>
            </a:r>
            <a:endParaRPr lang="en-US" altLang="zh-CN" dirty="0"/>
          </a:p>
        </p:txBody>
      </p:sp>
      <p:sp>
        <p:nvSpPr>
          <p:cNvPr id="76806" name="内容占位符 6"/>
          <p:cNvSpPr>
            <a:spLocks noGrp="1"/>
          </p:cNvSpPr>
          <p:nvPr>
            <p:ph idx="1"/>
          </p:nvPr>
        </p:nvSpPr>
        <p:spPr>
          <a:xfrm>
            <a:off x="557213" y="1400175"/>
            <a:ext cx="8220075" cy="4762500"/>
          </a:xfrm>
        </p:spPr>
        <p:txBody>
          <a:bodyPr/>
          <a:lstStyle/>
          <a:p>
            <a:r>
              <a:rPr lang="zh-CN" altLang="en-US" sz="2400" dirty="0"/>
              <a:t>在</a:t>
            </a:r>
            <a:r>
              <a:rPr lang="en-US" altLang="zh-CN" sz="2400" dirty="0"/>
              <a:t>Windows</a:t>
            </a:r>
            <a:r>
              <a:rPr lang="zh-CN" altLang="en-US" sz="2400" dirty="0"/>
              <a:t>系统中，有很多程序是可以自动运行的，如：</a:t>
            </a:r>
            <a:endParaRPr lang="en-US" altLang="zh-CN" sz="2400" dirty="0"/>
          </a:p>
          <a:p>
            <a:pPr lvl="1"/>
            <a:r>
              <a:rPr lang="zh-CN" altLang="en-US" sz="2000" dirty="0"/>
              <a:t>在对磁盘进行格式化后，总是要运行“磁盘扫描”程序（</a:t>
            </a:r>
            <a:r>
              <a:rPr lang="en-US" altLang="zh-CN" sz="2000" dirty="0"/>
              <a:t>Scandisk.exe</a:t>
            </a:r>
            <a:r>
              <a:rPr lang="zh-CN" altLang="en-US" sz="2000" dirty="0"/>
              <a:t>）；</a:t>
            </a:r>
          </a:p>
          <a:p>
            <a:pPr lvl="1"/>
            <a:r>
              <a:rPr lang="zh-CN" altLang="en-US" sz="2000" dirty="0"/>
              <a:t>按下</a:t>
            </a:r>
            <a:r>
              <a:rPr lang="en-US" altLang="zh-CN" sz="2000" dirty="0"/>
              <a:t>F1</a:t>
            </a:r>
            <a:r>
              <a:rPr lang="zh-CN" altLang="en-US" sz="2000" dirty="0"/>
              <a:t>键时，系统将运行</a:t>
            </a:r>
            <a:r>
              <a:rPr lang="en-US" altLang="zh-CN" sz="2000" dirty="0"/>
              <a:t>Winhelp.exe</a:t>
            </a:r>
            <a:r>
              <a:rPr lang="zh-CN" altLang="en-US" sz="2000" dirty="0"/>
              <a:t>或</a:t>
            </a:r>
            <a:r>
              <a:rPr lang="en-US" altLang="zh-CN" sz="2000" dirty="0"/>
              <a:t>Hh.exe</a:t>
            </a:r>
            <a:r>
              <a:rPr lang="zh-CN" altLang="en-US" sz="2000" dirty="0"/>
              <a:t>打开帮助文件；</a:t>
            </a:r>
          </a:p>
          <a:p>
            <a:pPr lvl="1"/>
            <a:r>
              <a:rPr lang="zh-CN" altLang="en-US" sz="2000" dirty="0"/>
              <a:t>系统启动时，将自动启动系统栏程序</a:t>
            </a:r>
            <a:r>
              <a:rPr lang="en-US" altLang="zh-CN" sz="2000" dirty="0"/>
              <a:t>SysTray.exe</a:t>
            </a:r>
            <a:r>
              <a:rPr lang="zh-CN" altLang="en-US" sz="2000" dirty="0"/>
              <a:t>、注册表检查程序</a:t>
            </a:r>
            <a:r>
              <a:rPr lang="en-US" altLang="zh-CN" sz="2000" dirty="0"/>
              <a:t>scanreg.exe</a:t>
            </a:r>
            <a:r>
              <a:rPr lang="zh-CN" altLang="en-US" sz="2000" dirty="0"/>
              <a:t>、计划任务程序</a:t>
            </a:r>
            <a:r>
              <a:rPr lang="en-US" altLang="zh-CN" sz="2000" dirty="0"/>
              <a:t>mstask.exe</a:t>
            </a:r>
            <a:r>
              <a:rPr lang="zh-CN" altLang="en-US" sz="2000" dirty="0"/>
              <a:t>、输入法程序、电源管理程序等。</a:t>
            </a:r>
            <a:endParaRPr lang="en-US" altLang="zh-CN" sz="2000" dirty="0"/>
          </a:p>
          <a:p>
            <a:r>
              <a:rPr lang="zh-CN" altLang="en-US" sz="2400" dirty="0"/>
              <a:t>这为恶意程序提供了机会，通过覆盖相应文件就可获得自动启动的机会，而不必修改系统任何设置。</a:t>
            </a: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9" name="Rectangle 2"/>
          <p:cNvSpPr>
            <a:spLocks noGrp="1" noChangeArrowheads="1"/>
          </p:cNvSpPr>
          <p:nvPr>
            <p:ph type="title"/>
          </p:nvPr>
        </p:nvSpPr>
        <p:spPr/>
        <p:txBody>
          <a:bodyPr/>
          <a:lstStyle/>
          <a:p>
            <a:pPr eaLnBrk="1" hangingPunct="1"/>
            <a:r>
              <a:rPr lang="en-US" altLang="zh-CN" dirty="0"/>
              <a:t>(9)</a:t>
            </a:r>
            <a:r>
              <a:rPr lang="zh-CN" altLang="en-US" dirty="0"/>
              <a:t> 替换系统</a:t>
            </a:r>
            <a:r>
              <a:rPr lang="en-US" altLang="zh-CN" dirty="0"/>
              <a:t>DLL</a:t>
            </a:r>
          </a:p>
        </p:txBody>
      </p:sp>
      <p:sp>
        <p:nvSpPr>
          <p:cNvPr id="77830" name="内容占位符 6"/>
          <p:cNvSpPr>
            <a:spLocks noGrp="1"/>
          </p:cNvSpPr>
          <p:nvPr>
            <p:ph idx="1"/>
          </p:nvPr>
        </p:nvSpPr>
        <p:spPr>
          <a:xfrm>
            <a:off x="592138" y="1449388"/>
            <a:ext cx="7772400" cy="4114800"/>
          </a:xfrm>
        </p:spPr>
        <p:txBody>
          <a:bodyPr/>
          <a:lstStyle/>
          <a:p>
            <a:r>
              <a:rPr lang="zh-CN" altLang="en-US" sz="2600" dirty="0"/>
              <a:t>这种方法通过</a:t>
            </a:r>
            <a:r>
              <a:rPr lang="en-US" altLang="zh-CN" sz="2600" dirty="0"/>
              <a:t>API HOOK</a:t>
            </a:r>
            <a:r>
              <a:rPr lang="zh-CN" altLang="en-US" sz="2600" dirty="0"/>
              <a:t>启动，也称为</a:t>
            </a:r>
            <a:r>
              <a:rPr lang="en-US" altLang="zh-CN" sz="2600" dirty="0"/>
              <a:t>DLL</a:t>
            </a:r>
            <a:r>
              <a:rPr lang="zh-CN" altLang="en-US" sz="2600" dirty="0"/>
              <a:t>陷阱技术。</a:t>
            </a:r>
            <a:endParaRPr lang="en-US" altLang="zh-CN" sz="2600" dirty="0"/>
          </a:p>
          <a:p>
            <a:pPr lvl="1"/>
            <a:r>
              <a:rPr lang="zh-CN" altLang="en-US" sz="2200" dirty="0"/>
              <a:t>通过替换</a:t>
            </a:r>
            <a:r>
              <a:rPr lang="en-US" altLang="zh-CN" sz="2200" dirty="0"/>
              <a:t>Windows</a:t>
            </a:r>
            <a:r>
              <a:rPr lang="zh-CN" altLang="en-US" sz="2200" dirty="0"/>
              <a:t>系统中正常的</a:t>
            </a:r>
            <a:r>
              <a:rPr lang="en-US" altLang="zh-CN" sz="2200" dirty="0"/>
              <a:t>DLL</a:t>
            </a:r>
            <a:r>
              <a:rPr lang="zh-CN" altLang="en-US" sz="2200" dirty="0"/>
              <a:t>文件（动态链接文件），如</a:t>
            </a:r>
            <a:r>
              <a:rPr lang="en-US" altLang="zh-CN" sz="2200" dirty="0"/>
              <a:t>kernel32.dll</a:t>
            </a:r>
            <a:r>
              <a:rPr lang="zh-CN" altLang="en-US" sz="2200" dirty="0"/>
              <a:t>和</a:t>
            </a:r>
            <a:r>
              <a:rPr lang="en-US" altLang="zh-CN" sz="2200" dirty="0"/>
              <a:t>user32.dll</a:t>
            </a:r>
            <a:r>
              <a:rPr lang="zh-CN" altLang="en-US" sz="2200" dirty="0"/>
              <a:t>这些随系统一起启动的</a:t>
            </a:r>
            <a:r>
              <a:rPr lang="en-US" altLang="zh-CN" sz="2200" dirty="0" err="1"/>
              <a:t>dll</a:t>
            </a:r>
            <a:r>
              <a:rPr lang="zh-CN" altLang="en-US" sz="2200" dirty="0"/>
              <a:t>。</a:t>
            </a:r>
            <a:endParaRPr lang="en-US" altLang="zh-CN" sz="2200" dirty="0"/>
          </a:p>
          <a:p>
            <a:pPr lvl="1"/>
            <a:r>
              <a:rPr lang="zh-CN" altLang="en-US" sz="2200" dirty="0"/>
              <a:t>启动之后，如果是系统正常的调用请求，它就把请求转到原先的</a:t>
            </a:r>
            <a:r>
              <a:rPr lang="en-US" altLang="zh-CN" sz="2200" dirty="0"/>
              <a:t>DLL</a:t>
            </a:r>
            <a:r>
              <a:rPr lang="zh-CN" altLang="en-US" sz="2200" dirty="0"/>
              <a:t>进行处理，如果是约定的木马操作，则该</a:t>
            </a:r>
            <a:r>
              <a:rPr lang="en-US" altLang="zh-CN" sz="2200" dirty="0"/>
              <a:t>DLL</a:t>
            </a:r>
            <a:r>
              <a:rPr lang="zh-CN" altLang="en-US" sz="2200" dirty="0"/>
              <a:t>文件就实现木马服务器端的功能。</a:t>
            </a: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601663" y="1497013"/>
            <a:ext cx="7772400" cy="4114800"/>
          </a:xfrm>
        </p:spPr>
        <p:txBody>
          <a:bodyPr/>
          <a:lstStyle/>
          <a:p>
            <a:pPr>
              <a:lnSpc>
                <a:spcPct val="150000"/>
              </a:lnSpc>
            </a:pPr>
            <a:r>
              <a:rPr lang="zh-CN" altLang="en-US" dirty="0"/>
              <a:t>有些木马需要系统重启后运行或提升权限，如何做到？</a:t>
            </a:r>
          </a:p>
        </p:txBody>
      </p:sp>
      <p:sp>
        <p:nvSpPr>
          <p:cNvPr id="3" name="标题 2"/>
          <p:cNvSpPr>
            <a:spLocks noGrp="1"/>
          </p:cNvSpPr>
          <p:nvPr>
            <p:ph type="title"/>
          </p:nvPr>
        </p:nvSpPr>
        <p:spPr/>
        <p:txBody>
          <a:bodyPr/>
          <a:lstStyle/>
          <a:p>
            <a:r>
              <a:rPr lang="zh-CN" altLang="en-US" dirty="0"/>
              <a:t>（</a:t>
            </a:r>
            <a:r>
              <a:rPr lang="en-US" altLang="zh-CN" dirty="0"/>
              <a:t>10</a:t>
            </a:r>
            <a:r>
              <a:rPr lang="zh-CN" altLang="en-US" dirty="0"/>
              <a:t>）其它</a:t>
            </a: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914526" y="2895600"/>
            <a:ext cx="6019800" cy="958850"/>
          </a:xfrm>
        </p:spPr>
        <p:txBody>
          <a:bodyPr/>
          <a:lstStyle/>
          <a:p>
            <a:r>
              <a:rPr lang="zh-CN" altLang="en-US" dirty="0">
                <a:solidFill>
                  <a:srgbClr val="C00000"/>
                </a:solidFill>
              </a:rPr>
              <a:t>三、木马隐藏技术</a:t>
            </a: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1" name="Rectangle 2"/>
          <p:cNvSpPr>
            <a:spLocks noGrp="1" noChangeArrowheads="1"/>
          </p:cNvSpPr>
          <p:nvPr>
            <p:ph type="title"/>
          </p:nvPr>
        </p:nvSpPr>
        <p:spPr/>
        <p:txBody>
          <a:bodyPr/>
          <a:lstStyle/>
          <a:p>
            <a:pPr eaLnBrk="1" hangingPunct="1"/>
            <a:r>
              <a:rPr lang="zh-CN" altLang="en-US"/>
              <a:t>木马的隐藏技术</a:t>
            </a:r>
          </a:p>
        </p:txBody>
      </p:sp>
      <p:sp>
        <p:nvSpPr>
          <p:cNvPr id="37892" name="Rectangle 3"/>
          <p:cNvSpPr>
            <a:spLocks noGrp="1" noChangeArrowheads="1"/>
          </p:cNvSpPr>
          <p:nvPr>
            <p:ph type="body" idx="1"/>
          </p:nvPr>
        </p:nvSpPr>
        <p:spPr>
          <a:xfrm>
            <a:off x="638175" y="1590675"/>
            <a:ext cx="7643813" cy="4048125"/>
          </a:xfrm>
        </p:spPr>
        <p:txBody>
          <a:bodyPr/>
          <a:lstStyle/>
          <a:p>
            <a:pPr eaLnBrk="1" hangingPunct="1"/>
            <a:r>
              <a:rPr lang="zh-CN" altLang="en-US" dirty="0"/>
              <a:t>木马的隐藏技术：</a:t>
            </a:r>
          </a:p>
          <a:p>
            <a:pPr lvl="1" eaLnBrk="1" hangingPunct="1"/>
            <a:r>
              <a:rPr lang="zh-CN" altLang="en-US" dirty="0"/>
              <a:t>木马文件隐藏</a:t>
            </a:r>
          </a:p>
          <a:p>
            <a:pPr lvl="1" eaLnBrk="1" hangingPunct="1"/>
            <a:r>
              <a:rPr lang="zh-CN" altLang="en-US" dirty="0"/>
              <a:t>图标隐藏</a:t>
            </a:r>
          </a:p>
          <a:p>
            <a:pPr lvl="1" eaLnBrk="1" hangingPunct="1"/>
            <a:r>
              <a:rPr lang="zh-CN" altLang="en-US" dirty="0"/>
              <a:t>进程隐藏</a:t>
            </a:r>
          </a:p>
          <a:p>
            <a:pPr lvl="1" eaLnBrk="1" hangingPunct="1"/>
            <a:r>
              <a:rPr lang="zh-CN" altLang="en-US" dirty="0"/>
              <a:t>通信隐藏</a:t>
            </a:r>
          </a:p>
        </p:txBody>
      </p:sp>
      <p:pic>
        <p:nvPicPr>
          <p:cNvPr id="5" name="图片 6" descr="11672027658129111328290816635.jpg"/>
          <p:cNvPicPr>
            <a:picLocks noChangeAspect="1"/>
          </p:cNvPicPr>
          <p:nvPr/>
        </p:nvPicPr>
        <p:blipFill>
          <a:blip r:embed="rId2" cstate="print"/>
          <a:srcRect/>
          <a:stretch>
            <a:fillRect/>
          </a:stretch>
        </p:blipFill>
        <p:spPr bwMode="auto">
          <a:xfrm>
            <a:off x="5462588" y="1800225"/>
            <a:ext cx="2649537" cy="4000500"/>
          </a:xfrm>
          <a:prstGeom prst="rect">
            <a:avLst/>
          </a:prstGeom>
          <a:noFill/>
          <a:ln w="9525">
            <a:noFill/>
            <a:miter lim="800000"/>
            <a:headEnd/>
            <a:tailEnd/>
          </a:ln>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7" name="Rectangle 2"/>
          <p:cNvSpPr>
            <a:spLocks noGrp="1" noChangeArrowheads="1"/>
          </p:cNvSpPr>
          <p:nvPr>
            <p:ph type="title"/>
          </p:nvPr>
        </p:nvSpPr>
        <p:spPr/>
        <p:txBody>
          <a:bodyPr/>
          <a:lstStyle/>
          <a:p>
            <a:pPr eaLnBrk="1" hangingPunct="1"/>
            <a:r>
              <a:rPr lang="zh-CN" altLang="en-US"/>
              <a:t>隐藏技术</a:t>
            </a:r>
          </a:p>
        </p:txBody>
      </p:sp>
      <p:sp>
        <p:nvSpPr>
          <p:cNvPr id="79878" name="Rectangle 3"/>
          <p:cNvSpPr>
            <a:spLocks noGrp="1" noChangeArrowheads="1"/>
          </p:cNvSpPr>
          <p:nvPr>
            <p:ph type="body" idx="1"/>
          </p:nvPr>
        </p:nvSpPr>
        <p:spPr>
          <a:xfrm>
            <a:off x="620713" y="1449388"/>
            <a:ext cx="7772400" cy="4114800"/>
          </a:xfrm>
        </p:spPr>
        <p:txBody>
          <a:bodyPr/>
          <a:lstStyle/>
          <a:p>
            <a:pPr eaLnBrk="1" hangingPunct="1"/>
            <a:r>
              <a:rPr lang="zh-CN" altLang="en-US" dirty="0"/>
              <a:t>想要隐藏木马的服务端，可以是伪隐藏，也可以是真隐藏。</a:t>
            </a:r>
          </a:p>
          <a:p>
            <a:pPr lvl="1" eaLnBrk="1" hangingPunct="1"/>
            <a:r>
              <a:rPr lang="zh-CN" altLang="en-US" dirty="0">
                <a:solidFill>
                  <a:srgbClr val="FF0000"/>
                </a:solidFill>
              </a:rPr>
              <a:t>伪隐藏</a:t>
            </a:r>
            <a:r>
              <a:rPr lang="zh-CN" altLang="en-US" dirty="0"/>
              <a:t>是指程序的进程仍然存在，只不过是让它消失在进程列表里。</a:t>
            </a:r>
          </a:p>
          <a:p>
            <a:pPr lvl="1" eaLnBrk="1" hangingPunct="1"/>
            <a:r>
              <a:rPr lang="zh-CN" altLang="en-US" dirty="0">
                <a:solidFill>
                  <a:srgbClr val="FF0000"/>
                </a:solidFill>
              </a:rPr>
              <a:t>真隐藏</a:t>
            </a:r>
            <a:r>
              <a:rPr lang="zh-CN" altLang="en-US" dirty="0"/>
              <a:t>则是让程序彻底的消失，不以一个进程或者服务的方式工作。 </a:t>
            </a: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标题 1"/>
          <p:cNvSpPr>
            <a:spLocks noGrp="1"/>
          </p:cNvSpPr>
          <p:nvPr>
            <p:ph type="title"/>
          </p:nvPr>
        </p:nvSpPr>
        <p:spPr/>
        <p:txBody>
          <a:bodyPr/>
          <a:lstStyle/>
          <a:p>
            <a:r>
              <a:rPr lang="zh-CN" altLang="en-US"/>
              <a:t>隐藏技术</a:t>
            </a:r>
          </a:p>
        </p:txBody>
      </p:sp>
      <p:sp>
        <p:nvSpPr>
          <p:cNvPr id="80899" name="内容占位符 2"/>
          <p:cNvSpPr>
            <a:spLocks noGrp="1"/>
          </p:cNvSpPr>
          <p:nvPr>
            <p:ph idx="1"/>
          </p:nvPr>
        </p:nvSpPr>
        <p:spPr>
          <a:xfrm>
            <a:off x="658813" y="1554163"/>
            <a:ext cx="8228012" cy="4114800"/>
          </a:xfrm>
        </p:spPr>
        <p:txBody>
          <a:bodyPr/>
          <a:lstStyle/>
          <a:p>
            <a:r>
              <a:rPr lang="zh-CN" altLang="en-US" sz="2800" dirty="0"/>
              <a:t>设置窗口不可见</a:t>
            </a:r>
            <a:r>
              <a:rPr lang="en-US" altLang="zh-CN" sz="2800" dirty="0"/>
              <a:t>		</a:t>
            </a:r>
            <a:r>
              <a:rPr lang="en-US" altLang="zh-CN" sz="2800" dirty="0">
                <a:solidFill>
                  <a:srgbClr val="7030A0"/>
                </a:solidFill>
              </a:rPr>
              <a:t>(</a:t>
            </a:r>
            <a:r>
              <a:rPr lang="zh-CN" altLang="en-US" sz="2800" dirty="0">
                <a:solidFill>
                  <a:srgbClr val="7030A0"/>
                </a:solidFill>
              </a:rPr>
              <a:t>从任务栏中隐藏</a:t>
            </a:r>
            <a:r>
              <a:rPr lang="en-US" altLang="zh-CN" sz="2800" dirty="0">
                <a:solidFill>
                  <a:srgbClr val="7030A0"/>
                </a:solidFill>
              </a:rPr>
              <a:t>)</a:t>
            </a:r>
          </a:p>
          <a:p>
            <a:r>
              <a:rPr lang="zh-CN" altLang="en-US" sz="2800" dirty="0"/>
              <a:t>把木马程序注册为服务</a:t>
            </a:r>
            <a:r>
              <a:rPr lang="en-US" altLang="zh-CN" sz="2800" dirty="0"/>
              <a:t>	</a:t>
            </a:r>
            <a:r>
              <a:rPr lang="en-US" altLang="zh-CN" sz="2800" dirty="0">
                <a:solidFill>
                  <a:srgbClr val="0033CC"/>
                </a:solidFill>
              </a:rPr>
              <a:t>(</a:t>
            </a:r>
            <a:r>
              <a:rPr lang="zh-CN" altLang="en-US" sz="2800" dirty="0">
                <a:solidFill>
                  <a:srgbClr val="0033CC"/>
                </a:solidFill>
              </a:rPr>
              <a:t>从进程列表中隐藏</a:t>
            </a:r>
            <a:r>
              <a:rPr lang="en-US" altLang="zh-CN" sz="2800" dirty="0">
                <a:solidFill>
                  <a:srgbClr val="0033CC"/>
                </a:solidFill>
              </a:rPr>
              <a:t>)</a:t>
            </a:r>
          </a:p>
          <a:p>
            <a:r>
              <a:rPr lang="zh-CN" altLang="en-US" sz="2800" dirty="0"/>
              <a:t>欺骗查看进程的函数</a:t>
            </a:r>
            <a:r>
              <a:rPr lang="en-US" altLang="zh-CN" sz="2800" dirty="0"/>
              <a:t>	           </a:t>
            </a:r>
            <a:r>
              <a:rPr lang="en-US" altLang="zh-CN" sz="2800" dirty="0">
                <a:solidFill>
                  <a:srgbClr val="0033CC"/>
                </a:solidFill>
              </a:rPr>
              <a:t>(</a:t>
            </a:r>
            <a:r>
              <a:rPr lang="zh-CN" altLang="en-US" sz="2800" dirty="0">
                <a:solidFill>
                  <a:srgbClr val="0033CC"/>
                </a:solidFill>
              </a:rPr>
              <a:t>从进程列表中隐藏</a:t>
            </a:r>
            <a:r>
              <a:rPr lang="en-US" altLang="zh-CN" sz="2800" dirty="0">
                <a:solidFill>
                  <a:srgbClr val="0033CC"/>
                </a:solidFill>
              </a:rPr>
              <a:t>)</a:t>
            </a:r>
          </a:p>
          <a:p>
            <a:r>
              <a:rPr lang="zh-CN" altLang="en-US" sz="2800" dirty="0"/>
              <a:t>使用可变的高端口</a:t>
            </a:r>
            <a:r>
              <a:rPr lang="en-US" altLang="zh-CN" sz="2800" dirty="0"/>
              <a:t>		</a:t>
            </a:r>
            <a:r>
              <a:rPr lang="en-US" altLang="zh-CN" sz="2800" dirty="0">
                <a:solidFill>
                  <a:srgbClr val="336600"/>
                </a:solidFill>
              </a:rPr>
              <a:t>(</a:t>
            </a:r>
            <a:r>
              <a:rPr lang="zh-CN" altLang="en-US" sz="2800" dirty="0">
                <a:solidFill>
                  <a:srgbClr val="336600"/>
                </a:solidFill>
              </a:rPr>
              <a:t>端口隐藏技术</a:t>
            </a:r>
            <a:r>
              <a:rPr lang="en-US" altLang="zh-CN" sz="2800" dirty="0">
                <a:solidFill>
                  <a:srgbClr val="336600"/>
                </a:solidFill>
              </a:rPr>
              <a:t>)</a:t>
            </a:r>
          </a:p>
          <a:p>
            <a:r>
              <a:rPr lang="zh-CN" altLang="en-US" sz="2800" dirty="0"/>
              <a:t>使用系统服务端口</a:t>
            </a:r>
            <a:r>
              <a:rPr lang="en-US" altLang="zh-CN" sz="2800" dirty="0"/>
              <a:t>		</a:t>
            </a:r>
            <a:r>
              <a:rPr lang="en-US" altLang="zh-CN" sz="2800" dirty="0">
                <a:solidFill>
                  <a:srgbClr val="336600"/>
                </a:solidFill>
              </a:rPr>
              <a:t>(</a:t>
            </a:r>
            <a:r>
              <a:rPr lang="zh-CN" altLang="en-US" sz="2800" dirty="0">
                <a:solidFill>
                  <a:srgbClr val="336600"/>
                </a:solidFill>
              </a:rPr>
              <a:t>端口隐藏技术</a:t>
            </a:r>
            <a:r>
              <a:rPr lang="en-US" altLang="zh-CN" sz="2800" dirty="0">
                <a:solidFill>
                  <a:srgbClr val="336600"/>
                </a:solidFill>
              </a:rPr>
              <a:t>)</a:t>
            </a:r>
          </a:p>
          <a:p>
            <a:r>
              <a:rPr lang="zh-CN" altLang="en-US" sz="2800" dirty="0"/>
              <a:t>替换系统驱动或系统</a:t>
            </a:r>
            <a:r>
              <a:rPr lang="en-US" altLang="zh-CN" sz="2800" dirty="0"/>
              <a:t>DLL	</a:t>
            </a:r>
            <a:r>
              <a:rPr lang="en-US" altLang="zh-CN" sz="2800" dirty="0">
                <a:solidFill>
                  <a:srgbClr val="C00000"/>
                </a:solidFill>
              </a:rPr>
              <a:t>(</a:t>
            </a:r>
            <a:r>
              <a:rPr lang="zh-CN" altLang="en-US" sz="2800" dirty="0">
                <a:solidFill>
                  <a:srgbClr val="C00000"/>
                </a:solidFill>
              </a:rPr>
              <a:t>真隐藏技术</a:t>
            </a:r>
            <a:r>
              <a:rPr lang="en-US" altLang="zh-CN" sz="2800" dirty="0">
                <a:solidFill>
                  <a:srgbClr val="C00000"/>
                </a:solidFill>
              </a:rPr>
              <a:t>)</a:t>
            </a:r>
          </a:p>
          <a:p>
            <a:r>
              <a:rPr lang="zh-CN" altLang="en-US" sz="2800" dirty="0"/>
              <a:t>动态嵌入技术                       </a:t>
            </a:r>
            <a:r>
              <a:rPr lang="en-US" altLang="zh-CN" sz="2800" dirty="0">
                <a:solidFill>
                  <a:srgbClr val="C00000"/>
                </a:solidFill>
              </a:rPr>
              <a:t>(</a:t>
            </a:r>
            <a:r>
              <a:rPr lang="zh-CN" altLang="en-US" sz="2800" dirty="0">
                <a:solidFill>
                  <a:srgbClr val="C00000"/>
                </a:solidFill>
              </a:rPr>
              <a:t>真隐藏技术</a:t>
            </a:r>
            <a:r>
              <a:rPr lang="en-US" altLang="zh-CN" sz="2800" dirty="0">
                <a:solidFill>
                  <a:srgbClr val="C00000"/>
                </a:solidFill>
              </a:rPr>
              <a:t>)</a:t>
            </a:r>
            <a:endParaRPr lang="zh-CN" altLang="en-US" sz="2800" dirty="0"/>
          </a:p>
          <a:p>
            <a:pPr>
              <a:buFont typeface="Wingdings" panose="05000000000000000000" pitchFamily="2" charset="2"/>
              <a:buNone/>
            </a:pPr>
            <a:endParaRPr lang="zh-CN" altLang="en-US" sz="2800" dirty="0"/>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标题 1"/>
          <p:cNvSpPr>
            <a:spLocks noGrp="1"/>
          </p:cNvSpPr>
          <p:nvPr>
            <p:ph type="title"/>
          </p:nvPr>
        </p:nvSpPr>
        <p:spPr/>
        <p:txBody>
          <a:bodyPr/>
          <a:lstStyle/>
          <a:p>
            <a:r>
              <a:rPr lang="zh-CN" altLang="en-US"/>
              <a:t>设置窗口不可见</a:t>
            </a:r>
          </a:p>
        </p:txBody>
      </p:sp>
      <p:sp>
        <p:nvSpPr>
          <p:cNvPr id="81923" name="内容占位符 2"/>
          <p:cNvSpPr>
            <a:spLocks noGrp="1"/>
          </p:cNvSpPr>
          <p:nvPr>
            <p:ph idx="1"/>
          </p:nvPr>
        </p:nvSpPr>
        <p:spPr>
          <a:xfrm>
            <a:off x="658813" y="1554163"/>
            <a:ext cx="7980362" cy="4114800"/>
          </a:xfrm>
        </p:spPr>
        <p:txBody>
          <a:bodyPr/>
          <a:lstStyle/>
          <a:p>
            <a:r>
              <a:rPr lang="zh-CN" altLang="en-US" dirty="0"/>
              <a:t>这是最基本的隐藏方式。如果在</a:t>
            </a:r>
            <a:r>
              <a:rPr lang="en-US" altLang="zh-CN" dirty="0"/>
              <a:t>Windows</a:t>
            </a:r>
            <a:r>
              <a:rPr lang="zh-CN" altLang="en-US" dirty="0"/>
              <a:t>的任务栏里出现一个莫名其妙的图标，傻子都会明白是怎么回事。</a:t>
            </a:r>
            <a:endParaRPr lang="en-US" altLang="zh-CN" dirty="0"/>
          </a:p>
          <a:p>
            <a:pPr lvl="1"/>
            <a:r>
              <a:rPr lang="zh-CN" altLang="en-US" dirty="0"/>
              <a:t>要实现在任务栏中隐藏在编程时是很容易实现的。以</a:t>
            </a:r>
            <a:r>
              <a:rPr lang="en-US" altLang="zh-CN" dirty="0"/>
              <a:t>VB</a:t>
            </a:r>
            <a:r>
              <a:rPr lang="zh-CN" altLang="en-US" dirty="0"/>
              <a:t>为例，只要把</a:t>
            </a:r>
            <a:r>
              <a:rPr lang="en-US" altLang="zh-CN" dirty="0"/>
              <a:t>form</a:t>
            </a:r>
            <a:r>
              <a:rPr lang="zh-CN" altLang="en-US" dirty="0"/>
              <a:t>的</a:t>
            </a:r>
            <a:r>
              <a:rPr lang="en-US" altLang="zh-CN" dirty="0"/>
              <a:t>Visible</a:t>
            </a:r>
            <a:r>
              <a:rPr lang="zh-CN" altLang="en-US" dirty="0"/>
              <a:t>属性设置为</a:t>
            </a:r>
            <a:r>
              <a:rPr lang="en-US" altLang="zh-CN" dirty="0"/>
              <a:t>False </a:t>
            </a:r>
            <a:r>
              <a:rPr lang="zh-CN" altLang="en-US" dirty="0"/>
              <a:t>，</a:t>
            </a:r>
            <a:r>
              <a:rPr lang="en-US" altLang="zh-CN" dirty="0" err="1"/>
              <a:t>ShowInTaskBar</a:t>
            </a:r>
            <a:r>
              <a:rPr lang="zh-CN" altLang="en-US" dirty="0"/>
              <a:t>设为</a:t>
            </a:r>
            <a:r>
              <a:rPr lang="en-US" altLang="zh-CN" dirty="0"/>
              <a:t>False</a:t>
            </a:r>
            <a:r>
              <a:rPr lang="zh-CN" altLang="en-US" dirty="0"/>
              <a:t>，程序就不会出现在任务栏里了。</a:t>
            </a: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9" name="Rectangle 2"/>
          <p:cNvSpPr>
            <a:spLocks noGrp="1" noChangeArrowheads="1"/>
          </p:cNvSpPr>
          <p:nvPr>
            <p:ph type="title"/>
          </p:nvPr>
        </p:nvSpPr>
        <p:spPr/>
        <p:txBody>
          <a:bodyPr/>
          <a:lstStyle/>
          <a:p>
            <a:r>
              <a:rPr lang="zh-CN" altLang="en-US"/>
              <a:t>把木马程序注册为服务</a:t>
            </a:r>
            <a:endParaRPr lang="en-US" altLang="zh-CN"/>
          </a:p>
        </p:txBody>
      </p:sp>
      <p:sp>
        <p:nvSpPr>
          <p:cNvPr id="82950" name="Rectangle 3"/>
          <p:cNvSpPr>
            <a:spLocks noGrp="1" noChangeArrowheads="1"/>
          </p:cNvSpPr>
          <p:nvPr>
            <p:ph type="body" idx="1"/>
          </p:nvPr>
        </p:nvSpPr>
        <p:spPr>
          <a:xfrm>
            <a:off x="538163" y="1409700"/>
            <a:ext cx="8220075" cy="4267200"/>
          </a:xfrm>
        </p:spPr>
        <p:txBody>
          <a:bodyPr/>
          <a:lstStyle/>
          <a:p>
            <a:pPr eaLnBrk="1" hangingPunct="1"/>
            <a:r>
              <a:rPr lang="zh-CN" altLang="en-US" sz="2500" dirty="0"/>
              <a:t>进程列表中不显示木马进程</a:t>
            </a:r>
            <a:r>
              <a:rPr lang="en-US" altLang="zh-CN" sz="2500" dirty="0"/>
              <a:t>:</a:t>
            </a:r>
          </a:p>
          <a:p>
            <a:pPr lvl="1" eaLnBrk="1" hangingPunct="1"/>
            <a:r>
              <a:rPr lang="zh-CN" altLang="en-US" sz="2100" dirty="0"/>
              <a:t>在</a:t>
            </a:r>
            <a:r>
              <a:rPr lang="en-US" altLang="zh-CN" sz="2100" dirty="0"/>
              <a:t>Windows</a:t>
            </a:r>
            <a:r>
              <a:rPr lang="zh-CN" altLang="en-US" sz="2100" dirty="0"/>
              <a:t> </a:t>
            </a:r>
            <a:r>
              <a:rPr lang="en-US" altLang="zh-CN" sz="2100" dirty="0"/>
              <a:t>9X/NT/2000/</a:t>
            </a:r>
            <a:r>
              <a:rPr lang="en-US" altLang="zh-CN" sz="2100" dirty="0" err="1"/>
              <a:t>xp</a:t>
            </a:r>
            <a:r>
              <a:rPr lang="en-US" altLang="zh-CN" sz="2100" dirty="0"/>
              <a:t>/2003</a:t>
            </a:r>
            <a:r>
              <a:rPr lang="zh-CN" altLang="en-US" sz="2100" dirty="0"/>
              <a:t>下，把木马服务端程序注册为一个服务就可以了，这样，程序就会从任务列表中消失了，因为系统不认为它是一个进程，在任务管理器中就看不到这个程序的进程。</a:t>
            </a:r>
          </a:p>
          <a:p>
            <a:pPr lvl="1" eaLnBrk="1" hangingPunct="1"/>
            <a:r>
              <a:rPr lang="zh-CN" altLang="en-US" sz="2100" dirty="0"/>
              <a:t>这种方法对于</a:t>
            </a:r>
            <a:r>
              <a:rPr lang="en-US" altLang="zh-CN" sz="2100" dirty="0" err="1"/>
              <a:t>WindowsNT</a:t>
            </a:r>
            <a:r>
              <a:rPr lang="en-US" altLang="zh-CN" sz="2100" dirty="0"/>
              <a:t>/2000/</a:t>
            </a:r>
            <a:r>
              <a:rPr lang="en-US" altLang="zh-CN" sz="2100" dirty="0" err="1"/>
              <a:t>xp</a:t>
            </a:r>
            <a:r>
              <a:rPr lang="en-US" altLang="zh-CN" sz="2100" dirty="0"/>
              <a:t>/2003</a:t>
            </a:r>
            <a:r>
              <a:rPr lang="zh-CN" altLang="en-US" sz="2100" dirty="0"/>
              <a:t>等操作系统来说，通过服务管理器，同样会发现在系统中注册过的服务。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withEffect">
                                  <p:stCondLst>
                                    <p:cond delay="0"/>
                                  </p:stCondLst>
                                  <p:childTnLst>
                                    <p:set>
                                      <p:cBhvr>
                                        <p:cTn id="6" dur="1" fill="hold">
                                          <p:stCondLst>
                                            <p:cond delay="0"/>
                                          </p:stCondLst>
                                        </p:cTn>
                                        <p:tgtEl>
                                          <p:spTgt spid="82950">
                                            <p:txEl>
                                              <p:pRg st="0" end="0"/>
                                            </p:txEl>
                                          </p:spTgt>
                                        </p:tgtEl>
                                        <p:attrNameLst>
                                          <p:attrName>style.visibility</p:attrName>
                                        </p:attrNameLst>
                                      </p:cBhvr>
                                      <p:to>
                                        <p:strVal val="visible"/>
                                      </p:to>
                                    </p:set>
                                    <p:anim calcmode="lin" valueType="num">
                                      <p:cBhvr>
                                        <p:cTn id="7" dur="1000" fill="hold"/>
                                        <p:tgtEl>
                                          <p:spTgt spid="82950">
                                            <p:txEl>
                                              <p:pRg st="0" end="0"/>
                                            </p:txEl>
                                          </p:spTgt>
                                        </p:tgtEl>
                                        <p:attrNameLst>
                                          <p:attrName>ppt_w</p:attrName>
                                        </p:attrNameLst>
                                      </p:cBhvr>
                                      <p:tavLst>
                                        <p:tav tm="0">
                                          <p:val>
                                            <p:strVal val="#ppt_w*0.70"/>
                                          </p:val>
                                        </p:tav>
                                        <p:tav tm="100000">
                                          <p:val>
                                            <p:strVal val="#ppt_w"/>
                                          </p:val>
                                        </p:tav>
                                      </p:tavLst>
                                    </p:anim>
                                    <p:anim calcmode="lin" valueType="num">
                                      <p:cBhvr>
                                        <p:cTn id="8" dur="1000" fill="hold"/>
                                        <p:tgtEl>
                                          <p:spTgt spid="82950">
                                            <p:txEl>
                                              <p:pRg st="0" end="0"/>
                                            </p:txEl>
                                          </p:spTgt>
                                        </p:tgtEl>
                                        <p:attrNameLst>
                                          <p:attrName>ppt_h</p:attrName>
                                        </p:attrNameLst>
                                      </p:cBhvr>
                                      <p:tavLst>
                                        <p:tav tm="0">
                                          <p:val>
                                            <p:strVal val="#ppt_h"/>
                                          </p:val>
                                        </p:tav>
                                        <p:tav tm="100000">
                                          <p:val>
                                            <p:strVal val="#ppt_h"/>
                                          </p:val>
                                        </p:tav>
                                      </p:tavLst>
                                    </p:anim>
                                    <p:animEffect transition="in" filter="fade">
                                      <p:cBhvr>
                                        <p:cTn id="9" dur="1000"/>
                                        <p:tgtEl>
                                          <p:spTgt spid="82950">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grpId="0" nodeType="clickEffect">
                                  <p:stCondLst>
                                    <p:cond delay="0"/>
                                  </p:stCondLst>
                                  <p:childTnLst>
                                    <p:set>
                                      <p:cBhvr>
                                        <p:cTn id="13" dur="1" fill="hold">
                                          <p:stCondLst>
                                            <p:cond delay="0"/>
                                          </p:stCondLst>
                                        </p:cTn>
                                        <p:tgtEl>
                                          <p:spTgt spid="82950">
                                            <p:txEl>
                                              <p:pRg st="1" end="1"/>
                                            </p:txEl>
                                          </p:spTgt>
                                        </p:tgtEl>
                                        <p:attrNameLst>
                                          <p:attrName>style.visibility</p:attrName>
                                        </p:attrNameLst>
                                      </p:cBhvr>
                                      <p:to>
                                        <p:strVal val="visible"/>
                                      </p:to>
                                    </p:set>
                                    <p:anim calcmode="lin" valueType="num">
                                      <p:cBhvr>
                                        <p:cTn id="14" dur="1000" fill="hold"/>
                                        <p:tgtEl>
                                          <p:spTgt spid="82950">
                                            <p:txEl>
                                              <p:pRg st="1" end="1"/>
                                            </p:txEl>
                                          </p:spTgt>
                                        </p:tgtEl>
                                        <p:attrNameLst>
                                          <p:attrName>ppt_w</p:attrName>
                                        </p:attrNameLst>
                                      </p:cBhvr>
                                      <p:tavLst>
                                        <p:tav tm="0">
                                          <p:val>
                                            <p:strVal val="#ppt_w*0.70"/>
                                          </p:val>
                                        </p:tav>
                                        <p:tav tm="100000">
                                          <p:val>
                                            <p:strVal val="#ppt_w"/>
                                          </p:val>
                                        </p:tav>
                                      </p:tavLst>
                                    </p:anim>
                                    <p:anim calcmode="lin" valueType="num">
                                      <p:cBhvr>
                                        <p:cTn id="15" dur="1000" fill="hold"/>
                                        <p:tgtEl>
                                          <p:spTgt spid="82950">
                                            <p:txEl>
                                              <p:pRg st="1" end="1"/>
                                            </p:txEl>
                                          </p:spTgt>
                                        </p:tgtEl>
                                        <p:attrNameLst>
                                          <p:attrName>ppt_h</p:attrName>
                                        </p:attrNameLst>
                                      </p:cBhvr>
                                      <p:tavLst>
                                        <p:tav tm="0">
                                          <p:val>
                                            <p:strVal val="#ppt_h"/>
                                          </p:val>
                                        </p:tav>
                                        <p:tav tm="100000">
                                          <p:val>
                                            <p:strVal val="#ppt_h"/>
                                          </p:val>
                                        </p:tav>
                                      </p:tavLst>
                                    </p:anim>
                                    <p:animEffect transition="in" filter="fade">
                                      <p:cBhvr>
                                        <p:cTn id="16" dur="1000"/>
                                        <p:tgtEl>
                                          <p:spTgt spid="82950">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5" presetClass="entr" presetSubtype="0" fill="hold" grpId="0" nodeType="clickEffect">
                                  <p:stCondLst>
                                    <p:cond delay="0"/>
                                  </p:stCondLst>
                                  <p:childTnLst>
                                    <p:set>
                                      <p:cBhvr>
                                        <p:cTn id="20" dur="1" fill="hold">
                                          <p:stCondLst>
                                            <p:cond delay="0"/>
                                          </p:stCondLst>
                                        </p:cTn>
                                        <p:tgtEl>
                                          <p:spTgt spid="82950">
                                            <p:txEl>
                                              <p:pRg st="2" end="2"/>
                                            </p:txEl>
                                          </p:spTgt>
                                        </p:tgtEl>
                                        <p:attrNameLst>
                                          <p:attrName>style.visibility</p:attrName>
                                        </p:attrNameLst>
                                      </p:cBhvr>
                                      <p:to>
                                        <p:strVal val="visible"/>
                                      </p:to>
                                    </p:set>
                                    <p:anim calcmode="lin" valueType="num">
                                      <p:cBhvr>
                                        <p:cTn id="21" dur="1000" fill="hold"/>
                                        <p:tgtEl>
                                          <p:spTgt spid="82950">
                                            <p:txEl>
                                              <p:pRg st="2" end="2"/>
                                            </p:txEl>
                                          </p:spTgt>
                                        </p:tgtEl>
                                        <p:attrNameLst>
                                          <p:attrName>ppt_w</p:attrName>
                                        </p:attrNameLst>
                                      </p:cBhvr>
                                      <p:tavLst>
                                        <p:tav tm="0">
                                          <p:val>
                                            <p:strVal val="#ppt_w*0.70"/>
                                          </p:val>
                                        </p:tav>
                                        <p:tav tm="100000">
                                          <p:val>
                                            <p:strVal val="#ppt_w"/>
                                          </p:val>
                                        </p:tav>
                                      </p:tavLst>
                                    </p:anim>
                                    <p:anim calcmode="lin" valueType="num">
                                      <p:cBhvr>
                                        <p:cTn id="22" dur="1000" fill="hold"/>
                                        <p:tgtEl>
                                          <p:spTgt spid="82950">
                                            <p:txEl>
                                              <p:pRg st="2" end="2"/>
                                            </p:txEl>
                                          </p:spTgt>
                                        </p:tgtEl>
                                        <p:attrNameLst>
                                          <p:attrName>ppt_h</p:attrName>
                                        </p:attrNameLst>
                                      </p:cBhvr>
                                      <p:tavLst>
                                        <p:tav tm="0">
                                          <p:val>
                                            <p:strVal val="#ppt_h"/>
                                          </p:val>
                                        </p:tav>
                                        <p:tav tm="100000">
                                          <p:val>
                                            <p:strVal val="#ppt_h"/>
                                          </p:val>
                                        </p:tav>
                                      </p:tavLst>
                                    </p:anim>
                                    <p:animEffect transition="in" filter="fade">
                                      <p:cBhvr>
                                        <p:cTn id="23" dur="1000"/>
                                        <p:tgtEl>
                                          <p:spTgt spid="82950">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950" grpId="0" uiExpand="1" build="p"/>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3" name="Rectangle 2"/>
          <p:cNvSpPr>
            <a:spLocks noGrp="1" noChangeArrowheads="1"/>
          </p:cNvSpPr>
          <p:nvPr>
            <p:ph type="title"/>
          </p:nvPr>
        </p:nvSpPr>
        <p:spPr/>
        <p:txBody>
          <a:bodyPr/>
          <a:lstStyle/>
          <a:p>
            <a:r>
              <a:rPr lang="zh-CN" altLang="en-US"/>
              <a:t>欺骗查看进程的函数</a:t>
            </a:r>
          </a:p>
        </p:txBody>
      </p:sp>
      <p:sp>
        <p:nvSpPr>
          <p:cNvPr id="8" name="Rectangle 3"/>
          <p:cNvSpPr txBox="1">
            <a:spLocks noChangeArrowheads="1"/>
          </p:cNvSpPr>
          <p:nvPr/>
        </p:nvSpPr>
        <p:spPr bwMode="auto">
          <a:xfrm>
            <a:off x="506413" y="1244600"/>
            <a:ext cx="8229600" cy="3886200"/>
          </a:xfrm>
          <a:prstGeom prst="rect">
            <a:avLst/>
          </a:prstGeom>
          <a:noFill/>
          <a:ln w="9525">
            <a:noFill/>
            <a:miter lim="800000"/>
          </a:ln>
        </p:spPr>
        <p:txBody>
          <a:bodyPr vert="horz" wrap="square" lIns="91440" tIns="45720" rIns="91440" bIns="45720" numCol="1" anchor="t" anchorCtr="0" compatLnSpc="1"/>
          <a:lstStyle/>
          <a:p>
            <a:pPr marL="342900" marR="0" lvl="0" indent="-342900" algn="l" defTabSz="914400" rtl="0" eaLnBrk="1" fontAlgn="base" latinLnBrk="0" hangingPunct="1">
              <a:lnSpc>
                <a:spcPts val="3400"/>
              </a:lnSpc>
              <a:spcBef>
                <a:spcPct val="20000"/>
              </a:spcBef>
              <a:spcAft>
                <a:spcPct val="0"/>
              </a:spcAft>
              <a:buClr>
                <a:schemeClr val="folHlink"/>
              </a:buClr>
              <a:buSzPct val="60000"/>
              <a:buFont typeface="Wingdings" panose="05000000000000000000" pitchFamily="2" charset="2"/>
              <a:buChar char="n"/>
              <a:defRPr/>
            </a:pPr>
            <a:r>
              <a:rPr kumimoji="1" lang="en-US" altLang="zh-CN" sz="3200" b="1" i="0" u="none" strike="noStrike" kern="0" cap="none" spc="0" normalizeH="0" baseline="0" noProof="0" dirty="0">
                <a:ln>
                  <a:noFill/>
                </a:ln>
                <a:solidFill>
                  <a:schemeClr val="tx1"/>
                </a:solidFill>
                <a:effectLst/>
                <a:uLnTx/>
                <a:uFillTx/>
                <a:latin typeface="+mn-lt"/>
                <a:ea typeface="+mn-ea"/>
                <a:cs typeface="+mn-cs"/>
              </a:rPr>
              <a:t>Windows</a:t>
            </a:r>
            <a:r>
              <a:rPr kumimoji="1" lang="zh-CN" altLang="en-US" sz="3200" b="1" i="0" u="none" strike="noStrike" kern="0" cap="none" spc="0" normalizeH="0" baseline="0" noProof="0" dirty="0">
                <a:ln>
                  <a:noFill/>
                </a:ln>
                <a:solidFill>
                  <a:schemeClr val="tx1"/>
                </a:solidFill>
                <a:effectLst/>
                <a:uLnTx/>
                <a:uFillTx/>
                <a:latin typeface="+mn-lt"/>
                <a:ea typeface="+mn-ea"/>
                <a:cs typeface="+mn-cs"/>
              </a:rPr>
              <a:t>系统中，一般是通过</a:t>
            </a:r>
            <a:r>
              <a:rPr kumimoji="1" lang="en-US" altLang="zh-CN" sz="3200" b="1" i="0" u="none" strike="noStrike" kern="0" cap="none" spc="0" normalizeH="0" baseline="0" noProof="0" dirty="0">
                <a:ln>
                  <a:noFill/>
                </a:ln>
                <a:solidFill>
                  <a:schemeClr val="tx1"/>
                </a:solidFill>
                <a:effectLst/>
                <a:uLnTx/>
                <a:uFillTx/>
                <a:latin typeface="+mn-lt"/>
                <a:ea typeface="+mn-ea"/>
                <a:cs typeface="+mn-cs"/>
              </a:rPr>
              <a:t>API</a:t>
            </a:r>
            <a:r>
              <a:rPr kumimoji="1" lang="zh-CN" altLang="en-US" sz="3200" b="1" i="0" u="none" strike="noStrike" kern="0" cap="none" spc="0" normalizeH="0" baseline="0" noProof="0" dirty="0">
                <a:ln>
                  <a:noFill/>
                </a:ln>
                <a:solidFill>
                  <a:schemeClr val="tx1"/>
                </a:solidFill>
                <a:effectLst/>
                <a:uLnTx/>
                <a:uFillTx/>
                <a:latin typeface="+mn-lt"/>
                <a:ea typeface="+mn-ea"/>
                <a:cs typeface="+mn-cs"/>
              </a:rPr>
              <a:t>调用来查看运行的进程，常用的</a:t>
            </a:r>
            <a:r>
              <a:rPr kumimoji="1" lang="en-US" altLang="zh-CN" sz="3200" b="1" i="0" u="none" strike="noStrike" kern="0" cap="none" spc="0" normalizeH="0" baseline="0" noProof="0" dirty="0">
                <a:ln>
                  <a:noFill/>
                </a:ln>
                <a:solidFill>
                  <a:schemeClr val="tx1"/>
                </a:solidFill>
                <a:effectLst/>
                <a:uLnTx/>
                <a:uFillTx/>
                <a:latin typeface="+mn-lt"/>
                <a:ea typeface="+mn-ea"/>
                <a:cs typeface="+mn-cs"/>
              </a:rPr>
              <a:t>API</a:t>
            </a:r>
            <a:r>
              <a:rPr kumimoji="1" lang="zh-CN" altLang="en-US" sz="3200" b="1" i="0" u="none" strike="noStrike" kern="0" cap="none" spc="0" normalizeH="0" baseline="0" noProof="0" dirty="0">
                <a:ln>
                  <a:noFill/>
                </a:ln>
                <a:solidFill>
                  <a:schemeClr val="tx1"/>
                </a:solidFill>
                <a:effectLst/>
                <a:uLnTx/>
                <a:uFillTx/>
                <a:latin typeface="+mn-lt"/>
                <a:ea typeface="+mn-ea"/>
                <a:cs typeface="+mn-cs"/>
              </a:rPr>
              <a:t>包括</a:t>
            </a:r>
            <a:r>
              <a:rPr kumimoji="1" lang="en-US" altLang="zh-CN" sz="3200" b="1" i="0" u="none" strike="noStrike" kern="0" cap="none" spc="0" normalizeH="0" baseline="0" noProof="0" dirty="0">
                <a:ln>
                  <a:noFill/>
                </a:ln>
                <a:solidFill>
                  <a:schemeClr val="tx1"/>
                </a:solidFill>
                <a:effectLst/>
                <a:uLnTx/>
                <a:uFillTx/>
                <a:latin typeface="+mn-lt"/>
                <a:ea typeface="+mn-ea"/>
                <a:cs typeface="+mn-cs"/>
              </a:rPr>
              <a:t>PSAPI </a:t>
            </a:r>
            <a:r>
              <a:rPr kumimoji="1" lang="zh-CN" altLang="en-US" sz="3200" b="1" i="0" u="none" strike="noStrike" kern="0" cap="none" spc="0" normalizeH="0" baseline="0" noProof="0" dirty="0">
                <a:ln>
                  <a:noFill/>
                </a:ln>
                <a:solidFill>
                  <a:schemeClr val="tx1"/>
                </a:solidFill>
                <a:effectLst/>
                <a:uLnTx/>
                <a:uFillTx/>
                <a:latin typeface="+mn-lt"/>
                <a:ea typeface="+mn-ea"/>
                <a:cs typeface="+mn-cs"/>
              </a:rPr>
              <a:t>，</a:t>
            </a:r>
            <a:r>
              <a:rPr kumimoji="1" lang="en-US" altLang="zh-CN" sz="3200" b="1" i="0" u="none" strike="noStrike" kern="0" cap="none" spc="0" normalizeH="0" baseline="0" noProof="0" dirty="0">
                <a:ln>
                  <a:noFill/>
                </a:ln>
                <a:solidFill>
                  <a:schemeClr val="tx1"/>
                </a:solidFill>
                <a:effectLst/>
                <a:uLnTx/>
                <a:uFillTx/>
                <a:latin typeface="+mn-lt"/>
                <a:ea typeface="+mn-ea"/>
                <a:cs typeface="+mn-cs"/>
              </a:rPr>
              <a:t>PDH</a:t>
            </a:r>
            <a:r>
              <a:rPr kumimoji="1" lang="zh-CN" altLang="en-US" sz="3200" b="1" i="0" u="none" strike="noStrike" kern="0" cap="none" spc="0" normalizeH="0" baseline="0" noProof="0" dirty="0">
                <a:ln>
                  <a:noFill/>
                </a:ln>
                <a:solidFill>
                  <a:schemeClr val="tx1"/>
                </a:solidFill>
                <a:effectLst/>
                <a:uLnTx/>
                <a:uFillTx/>
                <a:latin typeface="+mn-lt"/>
                <a:ea typeface="+mn-ea"/>
                <a:cs typeface="+mn-cs"/>
              </a:rPr>
              <a:t>，</a:t>
            </a:r>
            <a:r>
              <a:rPr kumimoji="1" lang="en-US" altLang="zh-CN" sz="3200" b="1" i="0" u="none" strike="noStrike" kern="0" cap="none" spc="0" normalizeH="0" baseline="0" noProof="0" dirty="0" err="1">
                <a:ln>
                  <a:noFill/>
                </a:ln>
                <a:solidFill>
                  <a:schemeClr val="tx1"/>
                </a:solidFill>
                <a:effectLst/>
                <a:uLnTx/>
                <a:uFillTx/>
                <a:latin typeface="+mn-lt"/>
                <a:ea typeface="+mn-ea"/>
                <a:cs typeface="+mn-cs"/>
              </a:rPr>
              <a:t>ToolHelp</a:t>
            </a:r>
            <a:r>
              <a:rPr kumimoji="1" lang="en-US" altLang="zh-CN" sz="3200" b="1" i="0" u="none" strike="noStrike" kern="0" cap="none" spc="0" normalizeH="0" baseline="0" noProof="0" dirty="0">
                <a:ln>
                  <a:noFill/>
                </a:ln>
                <a:solidFill>
                  <a:schemeClr val="tx1"/>
                </a:solidFill>
                <a:effectLst/>
                <a:uLnTx/>
                <a:uFillTx/>
                <a:latin typeface="+mn-lt"/>
                <a:ea typeface="+mn-ea"/>
                <a:cs typeface="+mn-cs"/>
              </a:rPr>
              <a:t> API</a:t>
            </a:r>
            <a:r>
              <a:rPr kumimoji="1" lang="zh-CN" altLang="en-US" sz="3200" b="1" i="0" u="none" strike="noStrike" kern="0" cap="none" spc="0" normalizeH="0" baseline="0" noProof="0" dirty="0">
                <a:ln>
                  <a:noFill/>
                </a:ln>
                <a:solidFill>
                  <a:schemeClr val="tx1"/>
                </a:solidFill>
                <a:effectLst/>
                <a:uLnTx/>
                <a:uFillTx/>
                <a:latin typeface="+mn-lt"/>
                <a:ea typeface="+mn-ea"/>
                <a:cs typeface="+mn-cs"/>
              </a:rPr>
              <a:t>等。</a:t>
            </a:r>
          </a:p>
        </p:txBody>
      </p:sp>
      <p:sp>
        <p:nvSpPr>
          <p:cNvPr id="9" name="Rectangle 4"/>
          <p:cNvSpPr>
            <a:spLocks noChangeArrowheads="1"/>
          </p:cNvSpPr>
          <p:nvPr/>
        </p:nvSpPr>
        <p:spPr bwMode="auto">
          <a:xfrm>
            <a:off x="2592388" y="3286125"/>
            <a:ext cx="3095625" cy="792163"/>
          </a:xfrm>
          <a:prstGeom prst="rect">
            <a:avLst/>
          </a:prstGeom>
          <a:gradFill rotWithShape="1">
            <a:gsLst>
              <a:gs pos="0">
                <a:schemeClr val="bg1"/>
              </a:gs>
              <a:gs pos="100000">
                <a:srgbClr val="FF6600"/>
              </a:gs>
            </a:gsLst>
            <a:path path="shape">
              <a:fillToRect l="50000" t="50000" r="50000" b="50000"/>
            </a:path>
          </a:gradFill>
          <a:ln w="9525">
            <a:solidFill>
              <a:srgbClr val="FFFF00"/>
            </a:solidFill>
            <a:miter lim="800000"/>
          </a:ln>
        </p:spPr>
        <p:txBody>
          <a:bodyPr wrap="none" anchor="ctr"/>
          <a:lstStyle/>
          <a:p>
            <a:pPr algn="ctr"/>
            <a:r>
              <a:rPr kumimoji="0" lang="zh-CN" altLang="en-US" b="1">
                <a:solidFill>
                  <a:srgbClr val="0000FF"/>
                </a:solidFill>
                <a:latin typeface="Arial" panose="020B0604020202020204" pitchFamily="34" charset="0"/>
              </a:rPr>
              <a:t>进程查看软件</a:t>
            </a:r>
          </a:p>
        </p:txBody>
      </p:sp>
      <p:sp>
        <p:nvSpPr>
          <p:cNvPr id="10" name="Rectangle 5"/>
          <p:cNvSpPr>
            <a:spLocks noChangeArrowheads="1"/>
          </p:cNvSpPr>
          <p:nvPr/>
        </p:nvSpPr>
        <p:spPr bwMode="auto">
          <a:xfrm>
            <a:off x="2592388" y="5373688"/>
            <a:ext cx="3095625" cy="792162"/>
          </a:xfrm>
          <a:prstGeom prst="rect">
            <a:avLst/>
          </a:prstGeom>
          <a:gradFill rotWithShape="1">
            <a:gsLst>
              <a:gs pos="0">
                <a:schemeClr val="bg1"/>
              </a:gs>
              <a:gs pos="100000">
                <a:srgbClr val="FF6600"/>
              </a:gs>
            </a:gsLst>
            <a:path path="shape">
              <a:fillToRect l="50000" t="50000" r="50000" b="50000"/>
            </a:path>
          </a:gradFill>
          <a:ln w="9525">
            <a:solidFill>
              <a:srgbClr val="FFFF00"/>
            </a:solidFill>
            <a:miter lim="800000"/>
          </a:ln>
        </p:spPr>
        <p:txBody>
          <a:bodyPr wrap="none" anchor="ctr"/>
          <a:lstStyle/>
          <a:p>
            <a:pPr algn="ctr"/>
            <a:r>
              <a:rPr kumimoji="0" lang="en-US" altLang="zh-CN" b="1">
                <a:solidFill>
                  <a:srgbClr val="0000FF"/>
                </a:solidFill>
                <a:latin typeface="Arial" panose="020B0604020202020204" pitchFamily="34" charset="0"/>
              </a:rPr>
              <a:t>API</a:t>
            </a:r>
          </a:p>
        </p:txBody>
      </p:sp>
      <p:sp>
        <p:nvSpPr>
          <p:cNvPr id="11" name="AutoShape 6"/>
          <p:cNvSpPr>
            <a:spLocks noChangeArrowheads="1"/>
          </p:cNvSpPr>
          <p:nvPr/>
        </p:nvSpPr>
        <p:spPr bwMode="auto">
          <a:xfrm>
            <a:off x="3240088" y="4078288"/>
            <a:ext cx="288925" cy="1296987"/>
          </a:xfrm>
          <a:prstGeom prst="downArrow">
            <a:avLst>
              <a:gd name="adj1" fmla="val 50000"/>
              <a:gd name="adj2" fmla="val 112225"/>
            </a:avLst>
          </a:prstGeom>
          <a:gradFill rotWithShape="1">
            <a:gsLst>
              <a:gs pos="0">
                <a:schemeClr val="bg1"/>
              </a:gs>
              <a:gs pos="100000">
                <a:srgbClr val="FF6600"/>
              </a:gs>
            </a:gsLst>
            <a:lin ang="18900000" scaled="1"/>
          </a:gradFill>
          <a:ln w="9525">
            <a:solidFill>
              <a:schemeClr val="tx1"/>
            </a:solidFill>
            <a:miter lim="800000"/>
          </a:ln>
        </p:spPr>
        <p:txBody>
          <a:bodyPr wrap="none" anchor="ctr"/>
          <a:lstStyle/>
          <a:p>
            <a:endParaRPr lang="zh-CN" altLang="en-US"/>
          </a:p>
        </p:txBody>
      </p:sp>
      <p:sp>
        <p:nvSpPr>
          <p:cNvPr id="12" name="AutoShape 7"/>
          <p:cNvSpPr>
            <a:spLocks noChangeArrowheads="1"/>
          </p:cNvSpPr>
          <p:nvPr/>
        </p:nvSpPr>
        <p:spPr bwMode="auto">
          <a:xfrm>
            <a:off x="4895850" y="4076700"/>
            <a:ext cx="288925" cy="1296988"/>
          </a:xfrm>
          <a:prstGeom prst="upArrow">
            <a:avLst>
              <a:gd name="adj1" fmla="val 50000"/>
              <a:gd name="adj2" fmla="val 112225"/>
            </a:avLst>
          </a:prstGeom>
          <a:gradFill rotWithShape="1">
            <a:gsLst>
              <a:gs pos="0">
                <a:srgbClr val="FF6600"/>
              </a:gs>
              <a:gs pos="100000">
                <a:schemeClr val="bg1"/>
              </a:gs>
            </a:gsLst>
            <a:lin ang="18900000" scaled="1"/>
          </a:gradFill>
          <a:ln w="9525">
            <a:solidFill>
              <a:schemeClr val="tx1"/>
            </a:solidFill>
            <a:miter lim="800000"/>
          </a:ln>
        </p:spPr>
        <p:txBody>
          <a:bodyPr wrap="none" anchor="ctr"/>
          <a:lstStyle/>
          <a:p>
            <a:endParaRPr lang="zh-CN" altLang="en-US"/>
          </a:p>
        </p:txBody>
      </p:sp>
      <p:sp>
        <p:nvSpPr>
          <p:cNvPr id="13" name="Text Box 8"/>
          <p:cNvSpPr txBox="1">
            <a:spLocks noChangeArrowheads="1"/>
          </p:cNvSpPr>
          <p:nvPr/>
        </p:nvSpPr>
        <p:spPr bwMode="auto">
          <a:xfrm>
            <a:off x="2376488" y="4484688"/>
            <a:ext cx="936625" cy="457200"/>
          </a:xfrm>
          <a:prstGeom prst="rect">
            <a:avLst/>
          </a:prstGeom>
          <a:noFill/>
          <a:ln w="9525">
            <a:noFill/>
            <a:miter lim="800000"/>
          </a:ln>
        </p:spPr>
        <p:txBody>
          <a:bodyPr>
            <a:spAutoFit/>
          </a:bodyPr>
          <a:lstStyle/>
          <a:p>
            <a:pPr>
              <a:spcBef>
                <a:spcPct val="50000"/>
              </a:spcBef>
            </a:pPr>
            <a:r>
              <a:rPr kumimoji="0" lang="zh-CN" altLang="en-US" b="1">
                <a:solidFill>
                  <a:srgbClr val="0000FF"/>
                </a:solidFill>
                <a:latin typeface="Arial" panose="020B0604020202020204" pitchFamily="34" charset="0"/>
              </a:rPr>
              <a:t>调用</a:t>
            </a:r>
          </a:p>
        </p:txBody>
      </p:sp>
      <p:sp>
        <p:nvSpPr>
          <p:cNvPr id="14" name="Text Box 9"/>
          <p:cNvSpPr txBox="1">
            <a:spLocks noChangeArrowheads="1"/>
          </p:cNvSpPr>
          <p:nvPr/>
        </p:nvSpPr>
        <p:spPr bwMode="auto">
          <a:xfrm>
            <a:off x="5156200" y="4484688"/>
            <a:ext cx="1439863" cy="457200"/>
          </a:xfrm>
          <a:prstGeom prst="rect">
            <a:avLst/>
          </a:prstGeom>
          <a:noFill/>
          <a:ln w="9525">
            <a:noFill/>
            <a:miter lim="800000"/>
          </a:ln>
        </p:spPr>
        <p:txBody>
          <a:bodyPr>
            <a:spAutoFit/>
          </a:bodyPr>
          <a:lstStyle/>
          <a:p>
            <a:pPr>
              <a:spcBef>
                <a:spcPct val="50000"/>
              </a:spcBef>
            </a:pPr>
            <a:r>
              <a:rPr kumimoji="0" lang="zh-CN" altLang="en-US" b="1">
                <a:solidFill>
                  <a:srgbClr val="0000FF"/>
                </a:solidFill>
                <a:latin typeface="Arial" panose="020B0604020202020204" pitchFamily="34" charset="0"/>
              </a:rPr>
              <a:t>结果返回</a:t>
            </a:r>
          </a:p>
        </p:txBody>
      </p:sp>
      <p:sp>
        <p:nvSpPr>
          <p:cNvPr id="15" name="AutoShape 10"/>
          <p:cNvSpPr>
            <a:spLocks noChangeArrowheads="1"/>
          </p:cNvSpPr>
          <p:nvPr/>
        </p:nvSpPr>
        <p:spPr bwMode="auto">
          <a:xfrm>
            <a:off x="5327650" y="2781300"/>
            <a:ext cx="3276600" cy="1295400"/>
          </a:xfrm>
          <a:prstGeom prst="wedgeRoundRectCallout">
            <a:avLst>
              <a:gd name="adj1" fmla="val -32704"/>
              <a:gd name="adj2" fmla="val 85662"/>
              <a:gd name="adj3" fmla="val 16667"/>
            </a:avLst>
          </a:prstGeom>
          <a:solidFill>
            <a:srgbClr val="000000"/>
          </a:solidFill>
          <a:ln w="9525">
            <a:solidFill>
              <a:schemeClr val="tx1"/>
            </a:solidFill>
            <a:miter lim="800000"/>
          </a:ln>
        </p:spPr>
        <p:txBody>
          <a:bodyPr/>
          <a:lstStyle/>
          <a:p>
            <a:pPr algn="ctr"/>
            <a:r>
              <a:rPr kumimoji="0" lang="zh-CN" altLang="en-US" b="1">
                <a:solidFill>
                  <a:schemeClr val="bg1"/>
                </a:solidFill>
                <a:latin typeface="Arial" panose="020B0604020202020204" pitchFamily="34" charset="0"/>
              </a:rPr>
              <a:t>替换</a:t>
            </a:r>
            <a:r>
              <a:rPr kumimoji="0" lang="en-US" altLang="zh-CN" b="1">
                <a:solidFill>
                  <a:schemeClr val="bg1"/>
                </a:solidFill>
                <a:latin typeface="Arial" panose="020B0604020202020204" pitchFamily="34" charset="0"/>
              </a:rPr>
              <a:t>API</a:t>
            </a:r>
            <a:r>
              <a:rPr kumimoji="0" lang="zh-CN" altLang="en-US" b="1">
                <a:solidFill>
                  <a:schemeClr val="bg1"/>
                </a:solidFill>
                <a:latin typeface="Arial" panose="020B0604020202020204" pitchFamily="34" charset="0"/>
              </a:rPr>
              <a:t>调用返回的数据，保护木马进程不被发现。</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with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p:cTn id="7" dur="1000" fill="hold"/>
                                        <p:tgtEl>
                                          <p:spTgt spid="8">
                                            <p:txEl>
                                              <p:pRg st="0" end="0"/>
                                            </p:txEl>
                                          </p:spTgt>
                                        </p:tgtEl>
                                        <p:attrNameLst>
                                          <p:attrName>ppt_w</p:attrName>
                                        </p:attrNameLst>
                                      </p:cBhvr>
                                      <p:tavLst>
                                        <p:tav tm="0">
                                          <p:val>
                                            <p:strVal val="#ppt_w*0.70"/>
                                          </p:val>
                                        </p:tav>
                                        <p:tav tm="100000">
                                          <p:val>
                                            <p:strVal val="#ppt_w"/>
                                          </p:val>
                                        </p:tav>
                                      </p:tavLst>
                                    </p:anim>
                                    <p:anim calcmode="lin" valueType="num">
                                      <p:cBhvr>
                                        <p:cTn id="8" dur="1000" fill="hold"/>
                                        <p:tgtEl>
                                          <p:spTgt spid="8">
                                            <p:txEl>
                                              <p:pRg st="0" end="0"/>
                                            </p:txEl>
                                          </p:spTgt>
                                        </p:tgtEl>
                                        <p:attrNameLst>
                                          <p:attrName>ppt_h</p:attrName>
                                        </p:attrNameLst>
                                      </p:cBhvr>
                                      <p:tavLst>
                                        <p:tav tm="0">
                                          <p:val>
                                            <p:strVal val="#ppt_h"/>
                                          </p:val>
                                        </p:tav>
                                        <p:tav tm="100000">
                                          <p:val>
                                            <p:strVal val="#ppt_h"/>
                                          </p:val>
                                        </p:tav>
                                      </p:tavLst>
                                    </p:anim>
                                    <p:animEffect transition="in" filter="fade">
                                      <p:cBhvr>
                                        <p:cTn id="9" dur="1000"/>
                                        <p:tgtEl>
                                          <p:spTgt spid="8">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grpId="0"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1000"/>
                                        <p:tgtEl>
                                          <p:spTgt spid="9"/>
                                        </p:tgtEl>
                                      </p:cBhvr>
                                    </p:animEffect>
                                    <p:anim calcmode="lin" valueType="num">
                                      <p:cBhvr>
                                        <p:cTn id="15" dur="1000" fill="hold"/>
                                        <p:tgtEl>
                                          <p:spTgt spid="9"/>
                                        </p:tgtEl>
                                        <p:attrNameLst>
                                          <p:attrName>ppt_x</p:attrName>
                                        </p:attrNameLst>
                                      </p:cBhvr>
                                      <p:tavLst>
                                        <p:tav tm="0">
                                          <p:val>
                                            <p:strVal val="#ppt_x"/>
                                          </p:val>
                                        </p:tav>
                                        <p:tav tm="100000">
                                          <p:val>
                                            <p:strVal val="#ppt_x"/>
                                          </p:val>
                                        </p:tav>
                                      </p:tavLst>
                                    </p:anim>
                                    <p:anim calcmode="lin" valueType="num">
                                      <p:cBhvr>
                                        <p:cTn id="16" dur="1000" fill="hold"/>
                                        <p:tgtEl>
                                          <p:spTgt spid="9"/>
                                        </p:tgtEl>
                                        <p:attrNameLst>
                                          <p:attrName>ppt_y</p:attrName>
                                        </p:attrNameLst>
                                      </p:cBhvr>
                                      <p:tavLst>
                                        <p:tav tm="0">
                                          <p:val>
                                            <p:strVal val="#ppt_y-.1"/>
                                          </p:val>
                                        </p:tav>
                                        <p:tav tm="100000">
                                          <p:val>
                                            <p:strVal val="#ppt_y"/>
                                          </p:val>
                                        </p:tav>
                                      </p:tavLst>
                                    </p:anim>
                                  </p:childTnLst>
                                </p:cTn>
                              </p:par>
                              <p:par>
                                <p:cTn id="17" presetID="47"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1000"/>
                                        <p:tgtEl>
                                          <p:spTgt spid="10"/>
                                        </p:tgtEl>
                                      </p:cBhvr>
                                    </p:animEffect>
                                    <p:anim calcmode="lin" valueType="num">
                                      <p:cBhvr>
                                        <p:cTn id="20" dur="1000" fill="hold"/>
                                        <p:tgtEl>
                                          <p:spTgt spid="10"/>
                                        </p:tgtEl>
                                        <p:attrNameLst>
                                          <p:attrName>ppt_x</p:attrName>
                                        </p:attrNameLst>
                                      </p:cBhvr>
                                      <p:tavLst>
                                        <p:tav tm="0">
                                          <p:val>
                                            <p:strVal val="#ppt_x"/>
                                          </p:val>
                                        </p:tav>
                                        <p:tav tm="100000">
                                          <p:val>
                                            <p:strVal val="#ppt_x"/>
                                          </p:val>
                                        </p:tav>
                                      </p:tavLst>
                                    </p:anim>
                                    <p:anim calcmode="lin" valueType="num">
                                      <p:cBhvr>
                                        <p:cTn id="21"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grpId="0" nodeType="click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wipe(up)">
                                      <p:cBhvr>
                                        <p:cTn id="26" dur="1000"/>
                                        <p:tgtEl>
                                          <p:spTgt spid="11"/>
                                        </p:tgtEl>
                                      </p:cBhvr>
                                    </p:animEffect>
                                  </p:childTnLst>
                                </p:cTn>
                              </p:par>
                            </p:childTnLst>
                          </p:cTn>
                        </p:par>
                        <p:par>
                          <p:cTn id="27" fill="hold">
                            <p:stCondLst>
                              <p:cond delay="1000"/>
                            </p:stCondLst>
                            <p:childTnLst>
                              <p:par>
                                <p:cTn id="28" presetID="30" presetClass="entr" presetSubtype="0" fill="hold" grpId="0" nodeType="after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800" decel="100000"/>
                                        <p:tgtEl>
                                          <p:spTgt spid="13"/>
                                        </p:tgtEl>
                                      </p:cBhvr>
                                    </p:animEffect>
                                    <p:anim calcmode="lin" valueType="num">
                                      <p:cBhvr>
                                        <p:cTn id="31" dur="800" decel="100000" fill="hold"/>
                                        <p:tgtEl>
                                          <p:spTgt spid="13"/>
                                        </p:tgtEl>
                                        <p:attrNameLst>
                                          <p:attrName>style.rotation</p:attrName>
                                        </p:attrNameLst>
                                      </p:cBhvr>
                                      <p:tavLst>
                                        <p:tav tm="0">
                                          <p:val>
                                            <p:fltVal val="-90"/>
                                          </p:val>
                                        </p:tav>
                                        <p:tav tm="100000">
                                          <p:val>
                                            <p:fltVal val="0"/>
                                          </p:val>
                                        </p:tav>
                                      </p:tavLst>
                                    </p:anim>
                                    <p:anim calcmode="lin" valueType="num">
                                      <p:cBhvr>
                                        <p:cTn id="32" dur="800" decel="100000" fill="hold"/>
                                        <p:tgtEl>
                                          <p:spTgt spid="13"/>
                                        </p:tgtEl>
                                        <p:attrNameLst>
                                          <p:attrName>ppt_x</p:attrName>
                                        </p:attrNameLst>
                                      </p:cBhvr>
                                      <p:tavLst>
                                        <p:tav tm="0">
                                          <p:val>
                                            <p:strVal val="#ppt_x+0.4"/>
                                          </p:val>
                                        </p:tav>
                                        <p:tav tm="100000">
                                          <p:val>
                                            <p:strVal val="#ppt_x-0.05"/>
                                          </p:val>
                                        </p:tav>
                                      </p:tavLst>
                                    </p:anim>
                                    <p:anim calcmode="lin" valueType="num">
                                      <p:cBhvr>
                                        <p:cTn id="33" dur="800" decel="100000" fill="hold"/>
                                        <p:tgtEl>
                                          <p:spTgt spid="13"/>
                                        </p:tgtEl>
                                        <p:attrNameLst>
                                          <p:attrName>ppt_y</p:attrName>
                                        </p:attrNameLst>
                                      </p:cBhvr>
                                      <p:tavLst>
                                        <p:tav tm="0">
                                          <p:val>
                                            <p:strVal val="#ppt_y-0.4"/>
                                          </p:val>
                                        </p:tav>
                                        <p:tav tm="100000">
                                          <p:val>
                                            <p:strVal val="#ppt_y+0.1"/>
                                          </p:val>
                                        </p:tav>
                                      </p:tavLst>
                                    </p:anim>
                                    <p:anim calcmode="lin" valueType="num">
                                      <p:cBhvr>
                                        <p:cTn id="34" dur="200" accel="100000" fill="hold">
                                          <p:stCondLst>
                                            <p:cond delay="800"/>
                                          </p:stCondLst>
                                        </p:cTn>
                                        <p:tgtEl>
                                          <p:spTgt spid="13"/>
                                        </p:tgtEl>
                                        <p:attrNameLst>
                                          <p:attrName>ppt_x</p:attrName>
                                        </p:attrNameLst>
                                      </p:cBhvr>
                                      <p:tavLst>
                                        <p:tav tm="0">
                                          <p:val>
                                            <p:strVal val="#ppt_x-0.05"/>
                                          </p:val>
                                        </p:tav>
                                        <p:tav tm="100000">
                                          <p:val>
                                            <p:strVal val="#ppt_x"/>
                                          </p:val>
                                        </p:tav>
                                      </p:tavLst>
                                    </p:anim>
                                    <p:anim calcmode="lin" valueType="num">
                                      <p:cBhvr>
                                        <p:cTn id="35" dur="200" accel="100000" fill="hold">
                                          <p:stCondLst>
                                            <p:cond delay="800"/>
                                          </p:stCondLst>
                                        </p:cTn>
                                        <p:tgtEl>
                                          <p:spTgt spid="13"/>
                                        </p:tgtEl>
                                        <p:attrNameLst>
                                          <p:attrName>ppt_y</p:attrName>
                                        </p:attrNameLst>
                                      </p:cBhvr>
                                      <p:tavLst>
                                        <p:tav tm="0">
                                          <p:val>
                                            <p:strVal val="#ppt_y+0.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grpId="0" nodeType="clickEffect">
                                  <p:stCondLst>
                                    <p:cond delay="0"/>
                                  </p:stCondLst>
                                  <p:childTnLst>
                                    <p:set>
                                      <p:cBhvr>
                                        <p:cTn id="39" dur="1" fill="hold">
                                          <p:stCondLst>
                                            <p:cond delay="0"/>
                                          </p:stCondLst>
                                        </p:cTn>
                                        <p:tgtEl>
                                          <p:spTgt spid="12"/>
                                        </p:tgtEl>
                                        <p:attrNameLst>
                                          <p:attrName>style.visibility</p:attrName>
                                        </p:attrNameLst>
                                      </p:cBhvr>
                                      <p:to>
                                        <p:strVal val="visible"/>
                                      </p:to>
                                    </p:set>
                                    <p:animEffect transition="in" filter="wipe(down)">
                                      <p:cBhvr>
                                        <p:cTn id="40" dur="1000"/>
                                        <p:tgtEl>
                                          <p:spTgt spid="12"/>
                                        </p:tgtEl>
                                      </p:cBhvr>
                                    </p:animEffect>
                                  </p:childTnLst>
                                </p:cTn>
                              </p:par>
                            </p:childTnLst>
                          </p:cTn>
                        </p:par>
                        <p:par>
                          <p:cTn id="41" fill="hold">
                            <p:stCondLst>
                              <p:cond delay="1000"/>
                            </p:stCondLst>
                            <p:childTnLst>
                              <p:par>
                                <p:cTn id="42" presetID="30" presetClass="entr" presetSubtype="0" fill="hold" grpId="0" nodeType="afterEffect">
                                  <p:stCondLst>
                                    <p:cond delay="0"/>
                                  </p:stCondLst>
                                  <p:childTnLst>
                                    <p:set>
                                      <p:cBhvr>
                                        <p:cTn id="43" dur="1" fill="hold">
                                          <p:stCondLst>
                                            <p:cond delay="0"/>
                                          </p:stCondLst>
                                        </p:cTn>
                                        <p:tgtEl>
                                          <p:spTgt spid="14"/>
                                        </p:tgtEl>
                                        <p:attrNameLst>
                                          <p:attrName>style.visibility</p:attrName>
                                        </p:attrNameLst>
                                      </p:cBhvr>
                                      <p:to>
                                        <p:strVal val="visible"/>
                                      </p:to>
                                    </p:set>
                                    <p:animEffect transition="in" filter="fade">
                                      <p:cBhvr>
                                        <p:cTn id="44" dur="800" decel="100000"/>
                                        <p:tgtEl>
                                          <p:spTgt spid="14"/>
                                        </p:tgtEl>
                                      </p:cBhvr>
                                    </p:animEffect>
                                    <p:anim calcmode="lin" valueType="num">
                                      <p:cBhvr>
                                        <p:cTn id="45" dur="800" decel="100000" fill="hold"/>
                                        <p:tgtEl>
                                          <p:spTgt spid="14"/>
                                        </p:tgtEl>
                                        <p:attrNameLst>
                                          <p:attrName>style.rotation</p:attrName>
                                        </p:attrNameLst>
                                      </p:cBhvr>
                                      <p:tavLst>
                                        <p:tav tm="0">
                                          <p:val>
                                            <p:fltVal val="-90"/>
                                          </p:val>
                                        </p:tav>
                                        <p:tav tm="100000">
                                          <p:val>
                                            <p:fltVal val="0"/>
                                          </p:val>
                                        </p:tav>
                                      </p:tavLst>
                                    </p:anim>
                                    <p:anim calcmode="lin" valueType="num">
                                      <p:cBhvr>
                                        <p:cTn id="46" dur="800" decel="100000" fill="hold"/>
                                        <p:tgtEl>
                                          <p:spTgt spid="14"/>
                                        </p:tgtEl>
                                        <p:attrNameLst>
                                          <p:attrName>ppt_x</p:attrName>
                                        </p:attrNameLst>
                                      </p:cBhvr>
                                      <p:tavLst>
                                        <p:tav tm="0">
                                          <p:val>
                                            <p:strVal val="#ppt_x+0.4"/>
                                          </p:val>
                                        </p:tav>
                                        <p:tav tm="100000">
                                          <p:val>
                                            <p:strVal val="#ppt_x-0.05"/>
                                          </p:val>
                                        </p:tav>
                                      </p:tavLst>
                                    </p:anim>
                                    <p:anim calcmode="lin" valueType="num">
                                      <p:cBhvr>
                                        <p:cTn id="47" dur="800" decel="100000" fill="hold"/>
                                        <p:tgtEl>
                                          <p:spTgt spid="14"/>
                                        </p:tgtEl>
                                        <p:attrNameLst>
                                          <p:attrName>ppt_y</p:attrName>
                                        </p:attrNameLst>
                                      </p:cBhvr>
                                      <p:tavLst>
                                        <p:tav tm="0">
                                          <p:val>
                                            <p:strVal val="#ppt_y-0.4"/>
                                          </p:val>
                                        </p:tav>
                                        <p:tav tm="100000">
                                          <p:val>
                                            <p:strVal val="#ppt_y+0.1"/>
                                          </p:val>
                                        </p:tav>
                                      </p:tavLst>
                                    </p:anim>
                                    <p:anim calcmode="lin" valueType="num">
                                      <p:cBhvr>
                                        <p:cTn id="48" dur="200" accel="100000" fill="hold">
                                          <p:stCondLst>
                                            <p:cond delay="800"/>
                                          </p:stCondLst>
                                        </p:cTn>
                                        <p:tgtEl>
                                          <p:spTgt spid="14"/>
                                        </p:tgtEl>
                                        <p:attrNameLst>
                                          <p:attrName>ppt_x</p:attrName>
                                        </p:attrNameLst>
                                      </p:cBhvr>
                                      <p:tavLst>
                                        <p:tav tm="0">
                                          <p:val>
                                            <p:strVal val="#ppt_x-0.05"/>
                                          </p:val>
                                        </p:tav>
                                        <p:tav tm="100000">
                                          <p:val>
                                            <p:strVal val="#ppt_x"/>
                                          </p:val>
                                        </p:tav>
                                      </p:tavLst>
                                    </p:anim>
                                    <p:anim calcmode="lin" valueType="num">
                                      <p:cBhvr>
                                        <p:cTn id="49" dur="200" accel="100000" fill="hold">
                                          <p:stCondLst>
                                            <p:cond delay="800"/>
                                          </p:stCondLst>
                                        </p:cTn>
                                        <p:tgtEl>
                                          <p:spTgt spid="14"/>
                                        </p:tgtEl>
                                        <p:attrNameLst>
                                          <p:attrName>ppt_y</p:attrName>
                                        </p:attrNameLst>
                                      </p:cBhvr>
                                      <p:tavLst>
                                        <p:tav tm="0">
                                          <p:val>
                                            <p:strVal val="#ppt_y+0.1"/>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47" presetClass="entr" presetSubtype="0" fill="hold" grpId="0" nodeType="clickEffect">
                                  <p:stCondLst>
                                    <p:cond delay="0"/>
                                  </p:stCondLst>
                                  <p:childTnLst>
                                    <p:set>
                                      <p:cBhvr>
                                        <p:cTn id="53" dur="1" fill="hold">
                                          <p:stCondLst>
                                            <p:cond delay="0"/>
                                          </p:stCondLst>
                                        </p:cTn>
                                        <p:tgtEl>
                                          <p:spTgt spid="15"/>
                                        </p:tgtEl>
                                        <p:attrNameLst>
                                          <p:attrName>style.visibility</p:attrName>
                                        </p:attrNameLst>
                                      </p:cBhvr>
                                      <p:to>
                                        <p:strVal val="visible"/>
                                      </p:to>
                                    </p:set>
                                    <p:animEffect transition="in" filter="fade">
                                      <p:cBhvr>
                                        <p:cTn id="54" dur="1000"/>
                                        <p:tgtEl>
                                          <p:spTgt spid="15"/>
                                        </p:tgtEl>
                                      </p:cBhvr>
                                    </p:animEffect>
                                    <p:anim calcmode="lin" valueType="num">
                                      <p:cBhvr>
                                        <p:cTn id="55" dur="1000" fill="hold"/>
                                        <p:tgtEl>
                                          <p:spTgt spid="15"/>
                                        </p:tgtEl>
                                        <p:attrNameLst>
                                          <p:attrName>ppt_x</p:attrName>
                                        </p:attrNameLst>
                                      </p:cBhvr>
                                      <p:tavLst>
                                        <p:tav tm="0">
                                          <p:val>
                                            <p:strVal val="#ppt_x"/>
                                          </p:val>
                                        </p:tav>
                                        <p:tav tm="100000">
                                          <p:val>
                                            <p:strVal val="#ppt_x"/>
                                          </p:val>
                                        </p:tav>
                                      </p:tavLst>
                                    </p:anim>
                                    <p:anim calcmode="lin" valueType="num">
                                      <p:cBhvr>
                                        <p:cTn id="56"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P spid="9" grpId="0" animBg="1"/>
      <p:bldP spid="10" grpId="0" animBg="1"/>
      <p:bldP spid="11" grpId="0" animBg="1"/>
      <p:bldP spid="12" grpId="0" animBg="1"/>
      <p:bldP spid="13" grpId="0"/>
      <p:bldP spid="14" grpId="0"/>
      <p:bldP spid="15"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KSO_WM_UNIT_TABLE_BEAUTIFY" val="smartTable{22c62319-4cf7-4ef3-b7e3-80357be4db48}"/>
</p:tagLst>
</file>

<file path=ppt/theme/theme1.xml><?xml version="1.0" encoding="utf-8"?>
<a:theme xmlns:a="http://schemas.openxmlformats.org/drawingml/2006/main" name="1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imes New Roman"/>
        <a:ea typeface="楷体_GB2312"/>
        <a:cs typeface=""/>
      </a:majorFont>
      <a:minorFont>
        <a:latin typeface="Times New Roman"/>
        <a:ea typeface="楷体_GB2312"/>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none" lIns="91440" tIns="45720" rIns="91440" bIns="45720" numCol="1" anchor="t"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1" lang="zh-CN" altLang="en-US" sz="18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none" lIns="91440" tIns="45720" rIns="91440" bIns="45720" numCol="1" anchor="t"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1" lang="zh-CN" altLang="en-US" sz="18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104</TotalTime>
  <Words>7960</Words>
  <Application>Microsoft Office PowerPoint</Application>
  <PresentationFormat>全屏显示(4:3)</PresentationFormat>
  <Paragraphs>625</Paragraphs>
  <Slides>140</Slides>
  <Notes>21</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140</vt:i4>
      </vt:variant>
    </vt:vector>
  </HeadingPairs>
  <TitlesOfParts>
    <vt:vector size="150" baseType="lpstr">
      <vt:lpstr>黑体</vt:lpstr>
      <vt:lpstr>华文中宋</vt:lpstr>
      <vt:lpstr>楷体_GB2312</vt:lpstr>
      <vt:lpstr>宋体</vt:lpstr>
      <vt:lpstr>Arial</vt:lpstr>
      <vt:lpstr>Calibri</vt:lpstr>
      <vt:lpstr>Tahoma</vt:lpstr>
      <vt:lpstr>Times New Roman</vt:lpstr>
      <vt:lpstr>Wingdings</vt:lpstr>
      <vt:lpstr>1_Blends</vt:lpstr>
      <vt:lpstr>  恶意软件：特洛伊木马</vt:lpstr>
      <vt:lpstr>内容提纲</vt:lpstr>
      <vt:lpstr>一、定义</vt:lpstr>
      <vt:lpstr>恶意软件</vt:lpstr>
      <vt:lpstr>恶意代码</vt:lpstr>
      <vt:lpstr>特洛伊木马</vt:lpstr>
      <vt:lpstr>RFC1244 (1/2)</vt:lpstr>
      <vt:lpstr>RFC1244 (2/2)</vt:lpstr>
      <vt:lpstr>大多数安全专家对特洛伊木马的定义</vt:lpstr>
      <vt:lpstr>木马的危害</vt:lpstr>
      <vt:lpstr>木马的危害</vt:lpstr>
      <vt:lpstr>从木马定义体现了如下特点</vt:lpstr>
      <vt:lpstr>木马程序组成</vt:lpstr>
      <vt:lpstr>二、分类</vt:lpstr>
      <vt:lpstr>木马的分类</vt:lpstr>
      <vt:lpstr>木马的分类</vt:lpstr>
      <vt:lpstr>木马的分类</vt:lpstr>
      <vt:lpstr>木马的分类</vt:lpstr>
      <vt:lpstr>(1) 破坏型</vt:lpstr>
      <vt:lpstr>(2) 密码发送型</vt:lpstr>
      <vt:lpstr>(3) 远程访问型</vt:lpstr>
      <vt:lpstr>(4) 键盘记录木马</vt:lpstr>
      <vt:lpstr>(5) DoS攻击木马</vt:lpstr>
      <vt:lpstr>(6) 代理木马</vt:lpstr>
      <vt:lpstr>(7) FTP木马</vt:lpstr>
      <vt:lpstr>(8) 程序杀手木马</vt:lpstr>
      <vt:lpstr>(9) 反弹端口型木马</vt:lpstr>
      <vt:lpstr>反弹端口型木马</vt:lpstr>
      <vt:lpstr>三、特点</vt:lpstr>
      <vt:lpstr>木马的特点</vt:lpstr>
      <vt:lpstr>有效性</vt:lpstr>
      <vt:lpstr>隐蔽性</vt:lpstr>
      <vt:lpstr>顽固性 </vt:lpstr>
      <vt:lpstr>易植入性</vt:lpstr>
      <vt:lpstr>其它特点：自动运行</vt:lpstr>
      <vt:lpstr>其它特点：欺骗性</vt:lpstr>
      <vt:lpstr>自动恢复</vt:lpstr>
      <vt:lpstr>其它特点：功能的特殊性</vt:lpstr>
      <vt:lpstr>其它特点</vt:lpstr>
      <vt:lpstr>内容提纲</vt:lpstr>
      <vt:lpstr>远程控制木马</vt:lpstr>
      <vt:lpstr>远程控制木马的运行步骤</vt:lpstr>
      <vt:lpstr>远程控制木马的运行步骤</vt:lpstr>
      <vt:lpstr>远程控制木马的运行步骤</vt:lpstr>
      <vt:lpstr>PowerPoint 演示文稿</vt:lpstr>
      <vt:lpstr>建立连接</vt:lpstr>
      <vt:lpstr>远程控制木马的运行步骤</vt:lpstr>
      <vt:lpstr>远程控制木马的反弹技术</vt:lpstr>
      <vt:lpstr>一、木马植入技术</vt:lpstr>
      <vt:lpstr>植入技术</vt:lpstr>
      <vt:lpstr>主动植入 </vt:lpstr>
      <vt:lpstr>主动植入</vt:lpstr>
      <vt:lpstr>主动植入--本地安装</vt:lpstr>
      <vt:lpstr>主动植入--远程安装</vt:lpstr>
      <vt:lpstr>利用系统自身漏洞植入</vt:lpstr>
      <vt:lpstr>利用第三方软件漏洞植入</vt:lpstr>
      <vt:lpstr>被动植入 </vt:lpstr>
      <vt:lpstr>网页浏览植入</vt:lpstr>
      <vt:lpstr>利用电子邮件植入</vt:lpstr>
      <vt:lpstr>例一</vt:lpstr>
      <vt:lpstr>例二（1/3)</vt:lpstr>
      <vt:lpstr>例二（2/3)</vt:lpstr>
      <vt:lpstr>例二（3/3)</vt:lpstr>
      <vt:lpstr>例三</vt:lpstr>
      <vt:lpstr>网络下载植入</vt:lpstr>
      <vt:lpstr>利用即时通工具植入</vt:lpstr>
      <vt:lpstr>与其它程序捆绑</vt:lpstr>
      <vt:lpstr>例：图片木马</vt:lpstr>
      <vt:lpstr>利用移动存储设备植入</vt:lpstr>
      <vt:lpstr>“摆渡”木马的运行</vt:lpstr>
      <vt:lpstr>“摆渡”木马的运行</vt:lpstr>
      <vt:lpstr>“摆渡”木马的运行</vt:lpstr>
      <vt:lpstr>“摆渡”木马的运行</vt:lpstr>
      <vt:lpstr>“摆渡”木马的运行</vt:lpstr>
      <vt:lpstr>“摆渡”木马的运行</vt:lpstr>
      <vt:lpstr>二、木马自动加载技术</vt:lpstr>
      <vt:lpstr>自动加载技术</vt:lpstr>
      <vt:lpstr>自动加载技术</vt:lpstr>
      <vt:lpstr>(1) 修改系统文件</vt:lpstr>
      <vt:lpstr>(2) 修改系统注册表</vt:lpstr>
      <vt:lpstr>(2) 修改系统注册表</vt:lpstr>
      <vt:lpstr>(3) 添加系统服务</vt:lpstr>
      <vt:lpstr>(4) 修改文件打开关联属性</vt:lpstr>
      <vt:lpstr>例：冰河的自动加载方法</vt:lpstr>
      <vt:lpstr>修改文件打开关联</vt:lpstr>
      <vt:lpstr>(5)　修改任务计划</vt:lpstr>
      <vt:lpstr>(6)　修改组策略</vt:lpstr>
      <vt:lpstr>修改组策略</vt:lpstr>
      <vt:lpstr>(7)　修改启动文件夹</vt:lpstr>
      <vt:lpstr>(8)　利用系统自动运行的程序</vt:lpstr>
      <vt:lpstr>(9) 替换系统DLL</vt:lpstr>
      <vt:lpstr>（10）其它</vt:lpstr>
      <vt:lpstr>三、木马隐藏技术</vt:lpstr>
      <vt:lpstr>木马的隐藏技术</vt:lpstr>
      <vt:lpstr>隐藏技术</vt:lpstr>
      <vt:lpstr>隐藏技术</vt:lpstr>
      <vt:lpstr>设置窗口不可见</vt:lpstr>
      <vt:lpstr>把木马程序注册为服务</vt:lpstr>
      <vt:lpstr>欺骗查看进程的函数</vt:lpstr>
      <vt:lpstr>替换系统驱动或系统DLL</vt:lpstr>
      <vt:lpstr>替换系统驱动或系统DLL</vt:lpstr>
      <vt:lpstr>替换系统驱动或系统DLL</vt:lpstr>
      <vt:lpstr>替换系统驱动或系统DLL</vt:lpstr>
      <vt:lpstr>替换系统驱动或系统DLL</vt:lpstr>
      <vt:lpstr>动态嵌入技术</vt:lpstr>
      <vt:lpstr>通信隐藏：端口</vt:lpstr>
      <vt:lpstr>通信隐藏：非端口</vt:lpstr>
      <vt:lpstr>通信隐藏</vt:lpstr>
      <vt:lpstr>四、木马监控技术</vt:lpstr>
      <vt:lpstr>监控技术</vt:lpstr>
      <vt:lpstr>(1)　获取目标机器信息</vt:lpstr>
      <vt:lpstr>(2)记录用户事件</vt:lpstr>
      <vt:lpstr>(3)　远程操作</vt:lpstr>
      <vt:lpstr>内容提纲</vt:lpstr>
      <vt:lpstr>冰河</vt:lpstr>
      <vt:lpstr>冰河客户端界面 </vt:lpstr>
      <vt:lpstr>冰河的主要功能</vt:lpstr>
      <vt:lpstr>冰河的使用—连接服务器</vt:lpstr>
      <vt:lpstr>冰河的使用—连接成功后的信息</vt:lpstr>
      <vt:lpstr>冰河的使用—搜索服务器</vt:lpstr>
      <vt:lpstr>搜索服务器</vt:lpstr>
      <vt:lpstr>搜索到10.0.13.19</vt:lpstr>
      <vt:lpstr>冰河的使用(续)</vt:lpstr>
      <vt:lpstr>文件管理器</vt:lpstr>
      <vt:lpstr>文件管理器—下载文件</vt:lpstr>
      <vt:lpstr>冰河的使用(续)</vt:lpstr>
      <vt:lpstr>冰河的命令控制台 </vt:lpstr>
      <vt:lpstr>获得系统信息和口令</vt:lpstr>
      <vt:lpstr>捕获对方屏幕</vt:lpstr>
      <vt:lpstr>向对方发送信息</vt:lpstr>
      <vt:lpstr>管理对方的进程</vt:lpstr>
      <vt:lpstr>控制对方系统</vt:lpstr>
      <vt:lpstr>注册表管理</vt:lpstr>
      <vt:lpstr>甚至可以对桌面等其它信息设置</vt:lpstr>
      <vt:lpstr>冰河的使用(总结)</vt:lpstr>
      <vt:lpstr>内容提纲</vt:lpstr>
      <vt:lpstr>木马的防范</vt:lpstr>
      <vt:lpstr>木马的防范</vt:lpstr>
      <vt:lpstr>木马的防范</vt:lpstr>
      <vt:lpstr>作业</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unknown</dc:creator>
  <cp:lastModifiedBy>johnPC</cp:lastModifiedBy>
  <cp:revision>1344</cp:revision>
  <dcterms:created xsi:type="dcterms:W3CDTF">2004-07-10T13:16:00Z</dcterms:created>
  <dcterms:modified xsi:type="dcterms:W3CDTF">2021-11-04T16:19:34Z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2052-11.1.0.9999</vt:lpwstr>
  </property>
</Properties>
</file>